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sldIdLst>
    <p:sldId id="257" r:id="rId2"/>
    <p:sldId id="260" r:id="rId3"/>
    <p:sldId id="271" r:id="rId4"/>
    <p:sldId id="272" r:id="rId5"/>
    <p:sldId id="273" r:id="rId6"/>
    <p:sldId id="281" r:id="rId7"/>
    <p:sldId id="274" r:id="rId8"/>
    <p:sldId id="284" r:id="rId9"/>
    <p:sldId id="285" r:id="rId10"/>
    <p:sldId id="258" r:id="rId11"/>
    <p:sldId id="262" r:id="rId12"/>
    <p:sldId id="263" r:id="rId13"/>
    <p:sldId id="279" r:id="rId14"/>
    <p:sldId id="261" r:id="rId15"/>
    <p:sldId id="264" r:id="rId16"/>
    <p:sldId id="265" r:id="rId17"/>
    <p:sldId id="268" r:id="rId18"/>
    <p:sldId id="269" r:id="rId19"/>
    <p:sldId id="275" r:id="rId20"/>
    <p:sldId id="276" r:id="rId21"/>
    <p:sldId id="277" r:id="rId22"/>
    <p:sldId id="278" r:id="rId23"/>
    <p:sldId id="286" r:id="rId24"/>
    <p:sldId id="270" r:id="rId25"/>
    <p:sldId id="283" r:id="rId26"/>
    <p:sldId id="280" r:id="rId27"/>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9">
          <p15:clr>
            <a:srgbClr val="A4A3A4"/>
          </p15:clr>
        </p15:guide>
        <p15:guide id="2" pos="287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90"/>
  </p:normalViewPr>
  <p:slideViewPr>
    <p:cSldViewPr snapToGrid="0" snapToObjects="1" showGuides="1">
      <p:cViewPr varScale="1">
        <p:scale>
          <a:sx n="72" d="100"/>
          <a:sy n="72" d="100"/>
        </p:scale>
        <p:origin x="306" y="66"/>
      </p:cViewPr>
      <p:guideLst>
        <p:guide orient="horz" pos="2159"/>
        <p:guide pos="287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A9AD7C-7090-714D-97D0-459441F30915}" type="datetimeFigureOut">
              <a:rPr lang="it-IT" smtClean="0"/>
              <a:t>06/02/2020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2C76E2-5BF2-7B4B-9DE7-E38959A806E9}" type="slidenum">
              <a:rPr lang="it-IT" smtClean="0"/>
              <a:t>‹N›</a:t>
            </a:fld>
            <a:endParaRPr lang="it-IT"/>
          </a:p>
        </p:txBody>
      </p:sp>
    </p:spTree>
    <p:extLst>
      <p:ext uri="{BB962C8B-B14F-4D97-AF65-F5344CB8AC3E}">
        <p14:creationId xmlns:p14="http://schemas.microsoft.com/office/powerpoint/2010/main" val="153484325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2C76E2-5BF2-7B4B-9DE7-E38959A806E9}" type="slidenum">
              <a:rPr lang="it-IT" smtClean="0"/>
              <a:t>1</a:t>
            </a:fld>
            <a:endParaRPr lang="it-IT"/>
          </a:p>
        </p:txBody>
      </p:sp>
    </p:spTree>
    <p:extLst>
      <p:ext uri="{BB962C8B-B14F-4D97-AF65-F5344CB8AC3E}">
        <p14:creationId xmlns:p14="http://schemas.microsoft.com/office/powerpoint/2010/main" val="3820742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2C76E2-5BF2-7B4B-9DE7-E38959A806E9}" type="slidenum">
              <a:rPr lang="it-IT" smtClean="0"/>
              <a:t>13</a:t>
            </a:fld>
            <a:endParaRPr lang="it-IT"/>
          </a:p>
        </p:txBody>
      </p:sp>
    </p:spTree>
    <p:extLst>
      <p:ext uri="{BB962C8B-B14F-4D97-AF65-F5344CB8AC3E}">
        <p14:creationId xmlns:p14="http://schemas.microsoft.com/office/powerpoint/2010/main" val="31112062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2C76E2-5BF2-7B4B-9DE7-E38959A806E9}" type="slidenum">
              <a:rPr lang="it-IT" smtClean="0"/>
              <a:t>19</a:t>
            </a:fld>
            <a:endParaRPr lang="it-IT"/>
          </a:p>
        </p:txBody>
      </p:sp>
    </p:spTree>
    <p:extLst>
      <p:ext uri="{BB962C8B-B14F-4D97-AF65-F5344CB8AC3E}">
        <p14:creationId xmlns:p14="http://schemas.microsoft.com/office/powerpoint/2010/main" val="22182883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2C76E2-5BF2-7B4B-9DE7-E38959A806E9}" type="slidenum">
              <a:rPr lang="it-IT" smtClean="0"/>
              <a:t>20</a:t>
            </a:fld>
            <a:endParaRPr lang="it-IT"/>
          </a:p>
        </p:txBody>
      </p:sp>
    </p:spTree>
    <p:extLst>
      <p:ext uri="{BB962C8B-B14F-4D97-AF65-F5344CB8AC3E}">
        <p14:creationId xmlns:p14="http://schemas.microsoft.com/office/powerpoint/2010/main" val="5759071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2C76E2-5BF2-7B4B-9DE7-E38959A806E9}" type="slidenum">
              <a:rPr lang="it-IT" smtClean="0"/>
              <a:t>21</a:t>
            </a:fld>
            <a:endParaRPr lang="it-IT"/>
          </a:p>
        </p:txBody>
      </p:sp>
    </p:spTree>
    <p:extLst>
      <p:ext uri="{BB962C8B-B14F-4D97-AF65-F5344CB8AC3E}">
        <p14:creationId xmlns:p14="http://schemas.microsoft.com/office/powerpoint/2010/main" val="31963213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2C76E2-5BF2-7B4B-9DE7-E38959A806E9}" type="slidenum">
              <a:rPr lang="it-IT" smtClean="0"/>
              <a:t>22</a:t>
            </a:fld>
            <a:endParaRPr lang="it-IT"/>
          </a:p>
        </p:txBody>
      </p:sp>
    </p:spTree>
    <p:extLst>
      <p:ext uri="{BB962C8B-B14F-4D97-AF65-F5344CB8AC3E}">
        <p14:creationId xmlns:p14="http://schemas.microsoft.com/office/powerpoint/2010/main" val="7082985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2C76E2-5BF2-7B4B-9DE7-E38959A806E9}" type="slidenum">
              <a:rPr lang="it-IT" smtClean="0"/>
              <a:t>23</a:t>
            </a:fld>
            <a:endParaRPr lang="it-IT"/>
          </a:p>
        </p:txBody>
      </p:sp>
    </p:spTree>
    <p:extLst>
      <p:ext uri="{BB962C8B-B14F-4D97-AF65-F5344CB8AC3E}">
        <p14:creationId xmlns:p14="http://schemas.microsoft.com/office/powerpoint/2010/main" val="30252222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2C76E2-5BF2-7B4B-9DE7-E38959A806E9}" type="slidenum">
              <a:rPr lang="it-IT" smtClean="0"/>
              <a:t>3</a:t>
            </a:fld>
            <a:endParaRPr lang="it-IT"/>
          </a:p>
        </p:txBody>
      </p:sp>
    </p:spTree>
    <p:extLst>
      <p:ext uri="{BB962C8B-B14F-4D97-AF65-F5344CB8AC3E}">
        <p14:creationId xmlns:p14="http://schemas.microsoft.com/office/powerpoint/2010/main" val="11333528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2C76E2-5BF2-7B4B-9DE7-E38959A806E9}" type="slidenum">
              <a:rPr lang="it-IT" smtClean="0"/>
              <a:t>4</a:t>
            </a:fld>
            <a:endParaRPr lang="it-IT"/>
          </a:p>
        </p:txBody>
      </p:sp>
    </p:spTree>
    <p:extLst>
      <p:ext uri="{BB962C8B-B14F-4D97-AF65-F5344CB8AC3E}">
        <p14:creationId xmlns:p14="http://schemas.microsoft.com/office/powerpoint/2010/main" val="12128111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2C76E2-5BF2-7B4B-9DE7-E38959A806E9}" type="slidenum">
              <a:rPr lang="it-IT" smtClean="0"/>
              <a:t>5</a:t>
            </a:fld>
            <a:endParaRPr lang="it-IT"/>
          </a:p>
        </p:txBody>
      </p:sp>
    </p:spTree>
    <p:extLst>
      <p:ext uri="{BB962C8B-B14F-4D97-AF65-F5344CB8AC3E}">
        <p14:creationId xmlns:p14="http://schemas.microsoft.com/office/powerpoint/2010/main" val="38459553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2C76E2-5BF2-7B4B-9DE7-E38959A806E9}" type="slidenum">
              <a:rPr lang="it-IT" smtClean="0"/>
              <a:t>6</a:t>
            </a:fld>
            <a:endParaRPr lang="it-IT"/>
          </a:p>
        </p:txBody>
      </p:sp>
    </p:spTree>
    <p:extLst>
      <p:ext uri="{BB962C8B-B14F-4D97-AF65-F5344CB8AC3E}">
        <p14:creationId xmlns:p14="http://schemas.microsoft.com/office/powerpoint/2010/main" val="16919204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2C76E2-5BF2-7B4B-9DE7-E38959A806E9}" type="slidenum">
              <a:rPr lang="it-IT" smtClean="0"/>
              <a:t>7</a:t>
            </a:fld>
            <a:endParaRPr lang="it-IT"/>
          </a:p>
        </p:txBody>
      </p:sp>
    </p:spTree>
    <p:extLst>
      <p:ext uri="{BB962C8B-B14F-4D97-AF65-F5344CB8AC3E}">
        <p14:creationId xmlns:p14="http://schemas.microsoft.com/office/powerpoint/2010/main" val="27179282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2C76E2-5BF2-7B4B-9DE7-E38959A806E9}" type="slidenum">
              <a:rPr lang="it-IT" smtClean="0"/>
              <a:t>8</a:t>
            </a:fld>
            <a:endParaRPr lang="it-IT"/>
          </a:p>
        </p:txBody>
      </p:sp>
    </p:spTree>
    <p:extLst>
      <p:ext uri="{BB962C8B-B14F-4D97-AF65-F5344CB8AC3E}">
        <p14:creationId xmlns:p14="http://schemas.microsoft.com/office/powerpoint/2010/main" val="36937279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2C76E2-5BF2-7B4B-9DE7-E38959A806E9}" type="slidenum">
              <a:rPr lang="it-IT" smtClean="0"/>
              <a:t>9</a:t>
            </a:fld>
            <a:endParaRPr lang="it-IT"/>
          </a:p>
        </p:txBody>
      </p:sp>
    </p:spTree>
    <p:extLst>
      <p:ext uri="{BB962C8B-B14F-4D97-AF65-F5344CB8AC3E}">
        <p14:creationId xmlns:p14="http://schemas.microsoft.com/office/powerpoint/2010/main" val="28328801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F2C76E2-5BF2-7B4B-9DE7-E38959A806E9}" type="slidenum">
              <a:rPr lang="it-IT" smtClean="0"/>
              <a:t>10</a:t>
            </a:fld>
            <a:endParaRPr lang="it-IT"/>
          </a:p>
        </p:txBody>
      </p:sp>
    </p:spTree>
    <p:extLst>
      <p:ext uri="{BB962C8B-B14F-4D97-AF65-F5344CB8AC3E}">
        <p14:creationId xmlns:p14="http://schemas.microsoft.com/office/powerpoint/2010/main" val="1624681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stile</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F932A30B-5EF6-0F4C-BCDE-F7A18F9D324C}" type="datetimeFigureOut">
              <a:rPr lang="it-IT" smtClean="0"/>
              <a:t>06/02/2020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0F426F7-4E86-CB4A-B11E-787A40C7FBC8}" type="slidenum">
              <a:rPr lang="it-IT" smtClean="0"/>
              <a:t>‹N›</a:t>
            </a:fld>
            <a:endParaRPr lang="it-IT"/>
          </a:p>
        </p:txBody>
      </p:sp>
    </p:spTree>
    <p:extLst>
      <p:ext uri="{BB962C8B-B14F-4D97-AF65-F5344CB8AC3E}">
        <p14:creationId xmlns:p14="http://schemas.microsoft.com/office/powerpoint/2010/main" val="2594195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932A30B-5EF6-0F4C-BCDE-F7A18F9D324C}" type="datetimeFigureOut">
              <a:rPr lang="it-IT" smtClean="0"/>
              <a:t>06/02/2020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0F426F7-4E86-CB4A-B11E-787A40C7FBC8}" type="slidenum">
              <a:rPr lang="it-IT" smtClean="0"/>
              <a:t>‹N›</a:t>
            </a:fld>
            <a:endParaRPr lang="it-IT"/>
          </a:p>
        </p:txBody>
      </p:sp>
    </p:spTree>
    <p:extLst>
      <p:ext uri="{BB962C8B-B14F-4D97-AF65-F5344CB8AC3E}">
        <p14:creationId xmlns:p14="http://schemas.microsoft.com/office/powerpoint/2010/main" val="1741471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932A30B-5EF6-0F4C-BCDE-F7A18F9D324C}" type="datetimeFigureOut">
              <a:rPr lang="it-IT" smtClean="0"/>
              <a:t>06/02/2020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0F426F7-4E86-CB4A-B11E-787A40C7FBC8}" type="slidenum">
              <a:rPr lang="it-IT" smtClean="0"/>
              <a:t>‹N›</a:t>
            </a:fld>
            <a:endParaRPr lang="it-IT"/>
          </a:p>
        </p:txBody>
      </p:sp>
    </p:spTree>
    <p:extLst>
      <p:ext uri="{BB962C8B-B14F-4D97-AF65-F5344CB8AC3E}">
        <p14:creationId xmlns:p14="http://schemas.microsoft.com/office/powerpoint/2010/main" val="337536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932A30B-5EF6-0F4C-BCDE-F7A18F9D324C}" type="datetimeFigureOut">
              <a:rPr lang="it-IT" smtClean="0"/>
              <a:t>06/02/2020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0F426F7-4E86-CB4A-B11E-787A40C7FBC8}" type="slidenum">
              <a:rPr lang="it-IT" smtClean="0"/>
              <a:t>‹N›</a:t>
            </a:fld>
            <a:endParaRPr lang="it-IT"/>
          </a:p>
        </p:txBody>
      </p:sp>
    </p:spTree>
    <p:extLst>
      <p:ext uri="{BB962C8B-B14F-4D97-AF65-F5344CB8AC3E}">
        <p14:creationId xmlns:p14="http://schemas.microsoft.com/office/powerpoint/2010/main" val="3330584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stile</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F932A30B-5EF6-0F4C-BCDE-F7A18F9D324C}" type="datetimeFigureOut">
              <a:rPr lang="it-IT" smtClean="0"/>
              <a:t>06/02/2020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0F426F7-4E86-CB4A-B11E-787A40C7FBC8}" type="slidenum">
              <a:rPr lang="it-IT" smtClean="0"/>
              <a:t>‹N›</a:t>
            </a:fld>
            <a:endParaRPr lang="it-IT"/>
          </a:p>
        </p:txBody>
      </p:sp>
    </p:spTree>
    <p:extLst>
      <p:ext uri="{BB962C8B-B14F-4D97-AF65-F5344CB8AC3E}">
        <p14:creationId xmlns:p14="http://schemas.microsoft.com/office/powerpoint/2010/main" val="506542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F932A30B-5EF6-0F4C-BCDE-F7A18F9D324C}" type="datetimeFigureOut">
              <a:rPr lang="it-IT" smtClean="0"/>
              <a:t>06/02/2020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0F426F7-4E86-CB4A-B11E-787A40C7FBC8}" type="slidenum">
              <a:rPr lang="it-IT" smtClean="0"/>
              <a:t>‹N›</a:t>
            </a:fld>
            <a:endParaRPr lang="it-IT"/>
          </a:p>
        </p:txBody>
      </p:sp>
    </p:spTree>
    <p:extLst>
      <p:ext uri="{BB962C8B-B14F-4D97-AF65-F5344CB8AC3E}">
        <p14:creationId xmlns:p14="http://schemas.microsoft.com/office/powerpoint/2010/main" val="3570988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stile</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F932A30B-5EF6-0F4C-BCDE-F7A18F9D324C}" type="datetimeFigureOut">
              <a:rPr lang="it-IT" smtClean="0"/>
              <a:t>06/02/2020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0F426F7-4E86-CB4A-B11E-787A40C7FBC8}" type="slidenum">
              <a:rPr lang="it-IT" smtClean="0"/>
              <a:t>‹N›</a:t>
            </a:fld>
            <a:endParaRPr lang="it-IT"/>
          </a:p>
        </p:txBody>
      </p:sp>
    </p:spTree>
    <p:extLst>
      <p:ext uri="{BB962C8B-B14F-4D97-AF65-F5344CB8AC3E}">
        <p14:creationId xmlns:p14="http://schemas.microsoft.com/office/powerpoint/2010/main" val="3936923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F932A30B-5EF6-0F4C-BCDE-F7A18F9D324C}" type="datetimeFigureOut">
              <a:rPr lang="it-IT" smtClean="0"/>
              <a:t>06/02/2020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0F426F7-4E86-CB4A-B11E-787A40C7FBC8}" type="slidenum">
              <a:rPr lang="it-IT" smtClean="0"/>
              <a:t>‹N›</a:t>
            </a:fld>
            <a:endParaRPr lang="it-IT"/>
          </a:p>
        </p:txBody>
      </p:sp>
    </p:spTree>
    <p:extLst>
      <p:ext uri="{BB962C8B-B14F-4D97-AF65-F5344CB8AC3E}">
        <p14:creationId xmlns:p14="http://schemas.microsoft.com/office/powerpoint/2010/main" val="3783170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932A30B-5EF6-0F4C-BCDE-F7A18F9D324C}" type="datetimeFigureOut">
              <a:rPr lang="it-IT" smtClean="0"/>
              <a:t>06/02/2020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0F426F7-4E86-CB4A-B11E-787A40C7FBC8}" type="slidenum">
              <a:rPr lang="it-IT" smtClean="0"/>
              <a:t>‹N›</a:t>
            </a:fld>
            <a:endParaRPr lang="it-IT"/>
          </a:p>
        </p:txBody>
      </p:sp>
    </p:spTree>
    <p:extLst>
      <p:ext uri="{BB962C8B-B14F-4D97-AF65-F5344CB8AC3E}">
        <p14:creationId xmlns:p14="http://schemas.microsoft.com/office/powerpoint/2010/main" val="2432247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stile</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F932A30B-5EF6-0F4C-BCDE-F7A18F9D324C}" type="datetimeFigureOut">
              <a:rPr lang="it-IT" smtClean="0"/>
              <a:t>06/02/2020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0F426F7-4E86-CB4A-B11E-787A40C7FBC8}" type="slidenum">
              <a:rPr lang="it-IT" smtClean="0"/>
              <a:t>‹N›</a:t>
            </a:fld>
            <a:endParaRPr lang="it-IT"/>
          </a:p>
        </p:txBody>
      </p:sp>
    </p:spTree>
    <p:extLst>
      <p:ext uri="{BB962C8B-B14F-4D97-AF65-F5344CB8AC3E}">
        <p14:creationId xmlns:p14="http://schemas.microsoft.com/office/powerpoint/2010/main" val="1194785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stile</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F932A30B-5EF6-0F4C-BCDE-F7A18F9D324C}" type="datetimeFigureOut">
              <a:rPr lang="it-IT" smtClean="0"/>
              <a:t>06/02/2020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0F426F7-4E86-CB4A-B11E-787A40C7FBC8}" type="slidenum">
              <a:rPr lang="it-IT" smtClean="0"/>
              <a:t>‹N›</a:t>
            </a:fld>
            <a:endParaRPr lang="it-IT"/>
          </a:p>
        </p:txBody>
      </p:sp>
    </p:spTree>
    <p:extLst>
      <p:ext uri="{BB962C8B-B14F-4D97-AF65-F5344CB8AC3E}">
        <p14:creationId xmlns:p14="http://schemas.microsoft.com/office/powerpoint/2010/main" val="3669914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stile</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32A30B-5EF6-0F4C-BCDE-F7A18F9D324C}" type="datetimeFigureOut">
              <a:rPr lang="it-IT" smtClean="0"/>
              <a:t>06/02/2020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F426F7-4E86-CB4A-B11E-787A40C7FBC8}" type="slidenum">
              <a:rPr lang="it-IT" smtClean="0"/>
              <a:t>‹N›</a:t>
            </a:fld>
            <a:endParaRPr lang="it-IT"/>
          </a:p>
        </p:txBody>
      </p:sp>
    </p:spTree>
    <p:extLst>
      <p:ext uri="{BB962C8B-B14F-4D97-AF65-F5344CB8AC3E}">
        <p14:creationId xmlns:p14="http://schemas.microsoft.com/office/powerpoint/2010/main" val="29405540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0" y="1641387"/>
            <a:ext cx="9157744" cy="5200507"/>
          </a:xfrm>
          <a:prstGeom prst="rect">
            <a:avLst/>
          </a:prstGeom>
          <a:solidFill>
            <a:schemeClr val="accent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8" name="CasellaDiTesto 17"/>
          <p:cNvSpPr txBox="1"/>
          <p:nvPr/>
        </p:nvSpPr>
        <p:spPr>
          <a:xfrm>
            <a:off x="2378201" y="3931031"/>
            <a:ext cx="4327859" cy="461665"/>
          </a:xfrm>
          <a:prstGeom prst="rect">
            <a:avLst/>
          </a:prstGeom>
          <a:noFill/>
        </p:spPr>
        <p:txBody>
          <a:bodyPr wrap="square" rtlCol="0">
            <a:spAutoFit/>
          </a:bodyPr>
          <a:lstStyle/>
          <a:p>
            <a:pPr algn="ctr"/>
            <a:r>
              <a:rPr lang="it-IT" sz="1200" dirty="0">
                <a:solidFill>
                  <a:schemeClr val="bg1"/>
                </a:solidFill>
              </a:rPr>
              <a:t>Università di Genova, Dipartimento di Giurisprudenza, Scuola di Scienze Sociali</a:t>
            </a:r>
          </a:p>
        </p:txBody>
      </p:sp>
      <p:cxnSp>
        <p:nvCxnSpPr>
          <p:cNvPr id="19" name="Connettore 1 18"/>
          <p:cNvCxnSpPr/>
          <p:nvPr/>
        </p:nvCxnSpPr>
        <p:spPr>
          <a:xfrm>
            <a:off x="1756394" y="3762012"/>
            <a:ext cx="5631212" cy="0"/>
          </a:xfrm>
          <a:prstGeom prst="line">
            <a:avLst/>
          </a:prstGeom>
          <a:ln w="3175" cmpd="sng">
            <a:solidFill>
              <a:schemeClr val="bg1"/>
            </a:solidFill>
            <a:prstDash val="solid"/>
          </a:ln>
          <a:effectLst/>
        </p:spPr>
        <p:style>
          <a:lnRef idx="2">
            <a:schemeClr val="accent1"/>
          </a:lnRef>
          <a:fillRef idx="0">
            <a:schemeClr val="accent1"/>
          </a:fillRef>
          <a:effectRef idx="1">
            <a:schemeClr val="accent1"/>
          </a:effectRef>
          <a:fontRef idx="minor">
            <a:schemeClr val="tx1"/>
          </a:fontRef>
        </p:style>
      </p:cxnSp>
      <p:sp>
        <p:nvSpPr>
          <p:cNvPr id="16" name="CasellaDiTesto 15"/>
          <p:cNvSpPr txBox="1"/>
          <p:nvPr/>
        </p:nvSpPr>
        <p:spPr>
          <a:xfrm>
            <a:off x="1524960" y="2440597"/>
            <a:ext cx="6215813" cy="1077218"/>
          </a:xfrm>
          <a:prstGeom prst="rect">
            <a:avLst/>
          </a:prstGeom>
          <a:noFill/>
        </p:spPr>
        <p:txBody>
          <a:bodyPr wrap="square" rtlCol="0">
            <a:spAutoFit/>
          </a:bodyPr>
          <a:lstStyle/>
          <a:p>
            <a:pPr algn="ctr"/>
            <a:r>
              <a:rPr lang="it-IT" sz="3200" dirty="0">
                <a:solidFill>
                  <a:schemeClr val="bg1"/>
                </a:solidFill>
              </a:rPr>
              <a:t>La tutela dei dati personali nell'ambito dei fenomeni migratori</a:t>
            </a:r>
            <a:endParaRPr lang="it-IT" sz="3200" b="1" i="1" dirty="0">
              <a:solidFill>
                <a:schemeClr val="bg1"/>
              </a:solidFill>
            </a:endParaRPr>
          </a:p>
        </p:txBody>
      </p:sp>
      <p:sp>
        <p:nvSpPr>
          <p:cNvPr id="17" name="CasellaDiTesto 16"/>
          <p:cNvSpPr txBox="1"/>
          <p:nvPr/>
        </p:nvSpPr>
        <p:spPr>
          <a:xfrm>
            <a:off x="2539477" y="5948290"/>
            <a:ext cx="4005308" cy="369332"/>
          </a:xfrm>
          <a:prstGeom prst="rect">
            <a:avLst/>
          </a:prstGeom>
          <a:noFill/>
        </p:spPr>
        <p:txBody>
          <a:bodyPr wrap="square" rtlCol="0">
            <a:spAutoFit/>
          </a:bodyPr>
          <a:lstStyle/>
          <a:p>
            <a:pPr algn="ctr"/>
            <a:r>
              <a:rPr lang="it-IT" dirty="0">
                <a:solidFill>
                  <a:schemeClr val="bg1"/>
                </a:solidFill>
                <a:latin typeface="Times New Roman"/>
                <a:cs typeface="Times New Roman"/>
              </a:rPr>
              <a:t>Mirko Forti</a:t>
            </a:r>
          </a:p>
        </p:txBody>
      </p:sp>
      <p:sp>
        <p:nvSpPr>
          <p:cNvPr id="4" name="Rettangolo 3"/>
          <p:cNvSpPr/>
          <p:nvPr/>
        </p:nvSpPr>
        <p:spPr>
          <a:xfrm>
            <a:off x="-1" y="0"/>
            <a:ext cx="9157745" cy="1641387"/>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it-IT" b="1" dirty="0"/>
              <a:t>UNITE Area Sociale</a:t>
            </a:r>
          </a:p>
          <a:p>
            <a:pPr algn="ctr"/>
            <a:r>
              <a:rPr lang="it-IT" b="1" dirty="0"/>
              <a:t>L’innovazione tecnologica nella società civile: vantaggi, problemi e prospettive di tutela giuridica e sociale</a:t>
            </a:r>
            <a:endParaRPr lang="it-IT" dirty="0"/>
          </a:p>
        </p:txBody>
      </p:sp>
      <p:sp>
        <p:nvSpPr>
          <p:cNvPr id="20" name="Rettangolo 19"/>
          <p:cNvSpPr/>
          <p:nvPr/>
        </p:nvSpPr>
        <p:spPr>
          <a:xfrm>
            <a:off x="0" y="6497674"/>
            <a:ext cx="9265735" cy="360326"/>
          </a:xfrm>
          <a:prstGeom prst="rect">
            <a:avLst/>
          </a:prstGeom>
          <a:solidFill>
            <a:schemeClr val="tx2">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8" name="CasellaDiTesto 7"/>
          <p:cNvSpPr txBox="1"/>
          <p:nvPr/>
        </p:nvSpPr>
        <p:spPr>
          <a:xfrm>
            <a:off x="3102316" y="6497674"/>
            <a:ext cx="2929843" cy="307777"/>
          </a:xfrm>
          <a:prstGeom prst="rect">
            <a:avLst/>
          </a:prstGeom>
          <a:noFill/>
        </p:spPr>
        <p:txBody>
          <a:bodyPr wrap="square" rtlCol="0">
            <a:spAutoFit/>
          </a:bodyPr>
          <a:lstStyle/>
          <a:p>
            <a:pPr algn="ctr"/>
            <a:r>
              <a:rPr lang="it-IT" sz="1400" dirty="0">
                <a:solidFill>
                  <a:schemeClr val="bg1"/>
                </a:solidFill>
              </a:rPr>
              <a:t>14 Febbraio 2020</a:t>
            </a:r>
          </a:p>
        </p:txBody>
      </p:sp>
    </p:spTree>
    <p:extLst>
      <p:ext uri="{BB962C8B-B14F-4D97-AF65-F5344CB8AC3E}">
        <p14:creationId xmlns:p14="http://schemas.microsoft.com/office/powerpoint/2010/main" val="13766784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Connettore 1 18"/>
          <p:cNvCxnSpPr/>
          <p:nvPr/>
        </p:nvCxnSpPr>
        <p:spPr>
          <a:xfrm>
            <a:off x="1754235" y="3430708"/>
            <a:ext cx="5631212" cy="0"/>
          </a:xfrm>
          <a:prstGeom prst="line">
            <a:avLst/>
          </a:prstGeom>
          <a:ln w="3175" cmpd="sng">
            <a:solidFill>
              <a:schemeClr val="bg1"/>
            </a:solidFill>
            <a:prstDash val="solid"/>
          </a:ln>
          <a:effectLst/>
        </p:spPr>
        <p:style>
          <a:lnRef idx="2">
            <a:schemeClr val="accent1"/>
          </a:lnRef>
          <a:fillRef idx="0">
            <a:schemeClr val="accent1"/>
          </a:fillRef>
          <a:effectRef idx="1">
            <a:schemeClr val="accent1"/>
          </a:effectRef>
          <a:fontRef idx="minor">
            <a:schemeClr val="tx1"/>
          </a:fontRef>
        </p:style>
      </p:cxnSp>
      <p:sp>
        <p:nvSpPr>
          <p:cNvPr id="27" name="CasellaDiTesto 26"/>
          <p:cNvSpPr txBox="1"/>
          <p:nvPr/>
        </p:nvSpPr>
        <p:spPr>
          <a:xfrm>
            <a:off x="1975962" y="910705"/>
            <a:ext cx="5604493" cy="1015663"/>
          </a:xfrm>
          <a:prstGeom prst="rect">
            <a:avLst/>
          </a:prstGeom>
          <a:noFill/>
        </p:spPr>
        <p:txBody>
          <a:bodyPr wrap="square" rtlCol="0">
            <a:spAutoFit/>
          </a:bodyPr>
          <a:lstStyle/>
          <a:p>
            <a:pPr algn="ctr"/>
            <a:r>
              <a:rPr lang="it-IT" sz="2000" b="1" dirty="0"/>
              <a:t>La definizione di dato personale introdotta dal GDPR e la sua applicazione nella gestione delle migrazioni</a:t>
            </a:r>
          </a:p>
        </p:txBody>
      </p:sp>
      <p:sp>
        <p:nvSpPr>
          <p:cNvPr id="17" name="Shape 150"/>
          <p:cNvSpPr/>
          <p:nvPr/>
        </p:nvSpPr>
        <p:spPr>
          <a:xfrm>
            <a:off x="-40" y="104425"/>
            <a:ext cx="9157786" cy="83046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4" y="0"/>
                </a:lnTo>
                <a:lnTo>
                  <a:pt x="21600" y="35"/>
                </a:lnTo>
                <a:lnTo>
                  <a:pt x="21600" y="9514"/>
                </a:lnTo>
                <a:cubicBezTo>
                  <a:pt x="21600" y="9514"/>
                  <a:pt x="12685" y="21481"/>
                  <a:pt x="6491" y="21481"/>
                </a:cubicBezTo>
                <a:cubicBezTo>
                  <a:pt x="297" y="21481"/>
                  <a:pt x="0" y="21600"/>
                  <a:pt x="0" y="21600"/>
                </a:cubicBezTo>
                <a:close/>
              </a:path>
            </a:pathLst>
          </a:custGeom>
          <a:solidFill>
            <a:schemeClr val="tx2">
              <a:lumMod val="50000"/>
            </a:schemeClr>
          </a:solidFill>
          <a:ln w="12700" cap="flat">
            <a:noFill/>
            <a:miter lim="400000"/>
          </a:ln>
          <a:effectLst/>
        </p:spPr>
        <p:txBody>
          <a:bodyPr wrap="square" lIns="35717" tIns="35717" rIns="35717" bIns="35717" numCol="1" anchor="ctr">
            <a:noAutofit/>
          </a:bodyPr>
          <a:lstStyle/>
          <a:p>
            <a:endParaRPr/>
          </a:p>
        </p:txBody>
      </p:sp>
      <p:sp>
        <p:nvSpPr>
          <p:cNvPr id="18" name="Shape 151"/>
          <p:cNvSpPr/>
          <p:nvPr/>
        </p:nvSpPr>
        <p:spPr>
          <a:xfrm>
            <a:off x="-4542" y="-11348"/>
            <a:ext cx="9181376" cy="835459"/>
          </a:xfrm>
          <a:custGeom>
            <a:avLst/>
            <a:gdLst>
              <a:gd name="connsiteX0" fmla="*/ 1 w 21601"/>
              <a:gd name="connsiteY0" fmla="*/ 21565 h 21565"/>
              <a:gd name="connsiteX1" fmla="*/ 0 w 21601"/>
              <a:gd name="connsiteY1" fmla="*/ 295 h 21565"/>
              <a:gd name="connsiteX2" fmla="*/ 21601 w 21601"/>
              <a:gd name="connsiteY2" fmla="*/ 0 h 21565"/>
              <a:gd name="connsiteX3" fmla="*/ 21601 w 21601"/>
              <a:gd name="connsiteY3" fmla="*/ 9479 h 21565"/>
              <a:gd name="connsiteX4" fmla="*/ 6492 w 21601"/>
              <a:gd name="connsiteY4" fmla="*/ 21446 h 21565"/>
              <a:gd name="connsiteX5" fmla="*/ 1 w 21601"/>
              <a:gd name="connsiteY5" fmla="*/ 21565 h 21565"/>
              <a:gd name="connsiteX0" fmla="*/ 1 w 21601"/>
              <a:gd name="connsiteY0" fmla="*/ 21565 h 21565"/>
              <a:gd name="connsiteX1" fmla="*/ 0 w 21601"/>
              <a:gd name="connsiteY1" fmla="*/ 130 h 21565"/>
              <a:gd name="connsiteX2" fmla="*/ 21601 w 21601"/>
              <a:gd name="connsiteY2" fmla="*/ 0 h 21565"/>
              <a:gd name="connsiteX3" fmla="*/ 21601 w 21601"/>
              <a:gd name="connsiteY3" fmla="*/ 9479 h 21565"/>
              <a:gd name="connsiteX4" fmla="*/ 6492 w 21601"/>
              <a:gd name="connsiteY4" fmla="*/ 21446 h 21565"/>
              <a:gd name="connsiteX5" fmla="*/ 1 w 21601"/>
              <a:gd name="connsiteY5" fmla="*/ 21565 h 21565"/>
              <a:gd name="connsiteX0" fmla="*/ 1 w 21601"/>
              <a:gd name="connsiteY0" fmla="*/ 21435 h 21435"/>
              <a:gd name="connsiteX1" fmla="*/ 0 w 21601"/>
              <a:gd name="connsiteY1" fmla="*/ 0 h 21435"/>
              <a:gd name="connsiteX2" fmla="*/ 21601 w 21601"/>
              <a:gd name="connsiteY2" fmla="*/ 35 h 21435"/>
              <a:gd name="connsiteX3" fmla="*/ 21601 w 21601"/>
              <a:gd name="connsiteY3" fmla="*/ 9349 h 21435"/>
              <a:gd name="connsiteX4" fmla="*/ 6492 w 21601"/>
              <a:gd name="connsiteY4" fmla="*/ 21316 h 21435"/>
              <a:gd name="connsiteX5" fmla="*/ 1 w 21601"/>
              <a:gd name="connsiteY5" fmla="*/ 21435 h 21435"/>
              <a:gd name="connsiteX0" fmla="*/ 1 w 21601"/>
              <a:gd name="connsiteY0" fmla="*/ 21435 h 21435"/>
              <a:gd name="connsiteX1" fmla="*/ 0 w 21601"/>
              <a:gd name="connsiteY1" fmla="*/ 0 h 21435"/>
              <a:gd name="connsiteX2" fmla="*/ 21601 w 21601"/>
              <a:gd name="connsiteY2" fmla="*/ 35 h 21435"/>
              <a:gd name="connsiteX3" fmla="*/ 21601 w 21601"/>
              <a:gd name="connsiteY3" fmla="*/ 9349 h 21435"/>
              <a:gd name="connsiteX4" fmla="*/ 6492 w 21601"/>
              <a:gd name="connsiteY4" fmla="*/ 21316 h 21435"/>
              <a:gd name="connsiteX5" fmla="*/ 1 w 21601"/>
              <a:gd name="connsiteY5" fmla="*/ 21435 h 21435"/>
              <a:gd name="connsiteX0" fmla="*/ 1 w 21631"/>
              <a:gd name="connsiteY0" fmla="*/ 21435 h 21435"/>
              <a:gd name="connsiteX1" fmla="*/ 0 w 21631"/>
              <a:gd name="connsiteY1" fmla="*/ 0 h 21435"/>
              <a:gd name="connsiteX2" fmla="*/ 21631 w 21631"/>
              <a:gd name="connsiteY2" fmla="*/ 696 h 21435"/>
              <a:gd name="connsiteX3" fmla="*/ 21601 w 21631"/>
              <a:gd name="connsiteY3" fmla="*/ 9349 h 21435"/>
              <a:gd name="connsiteX4" fmla="*/ 6492 w 21631"/>
              <a:gd name="connsiteY4" fmla="*/ 21316 h 21435"/>
              <a:gd name="connsiteX5" fmla="*/ 1 w 21631"/>
              <a:gd name="connsiteY5" fmla="*/ 21435 h 21435"/>
              <a:gd name="connsiteX0" fmla="*/ 1 w 21646"/>
              <a:gd name="connsiteY0" fmla="*/ 21730 h 21730"/>
              <a:gd name="connsiteX1" fmla="*/ 0 w 21646"/>
              <a:gd name="connsiteY1" fmla="*/ 295 h 21730"/>
              <a:gd name="connsiteX2" fmla="*/ 21646 w 21646"/>
              <a:gd name="connsiteY2" fmla="*/ 0 h 21730"/>
              <a:gd name="connsiteX3" fmla="*/ 21601 w 21646"/>
              <a:gd name="connsiteY3" fmla="*/ 9644 h 21730"/>
              <a:gd name="connsiteX4" fmla="*/ 6492 w 21646"/>
              <a:gd name="connsiteY4" fmla="*/ 21611 h 21730"/>
              <a:gd name="connsiteX5" fmla="*/ 1 w 21646"/>
              <a:gd name="connsiteY5" fmla="*/ 21730 h 2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46" h="21730" extrusionOk="0">
                <a:moveTo>
                  <a:pt x="1" y="21730"/>
                </a:moveTo>
                <a:cubicBezTo>
                  <a:pt x="1" y="14640"/>
                  <a:pt x="0" y="7385"/>
                  <a:pt x="0" y="295"/>
                </a:cubicBezTo>
                <a:lnTo>
                  <a:pt x="21646" y="0"/>
                </a:lnTo>
                <a:cubicBezTo>
                  <a:pt x="21636" y="2884"/>
                  <a:pt x="21611" y="6760"/>
                  <a:pt x="21601" y="9644"/>
                </a:cubicBezTo>
                <a:cubicBezTo>
                  <a:pt x="21601" y="9644"/>
                  <a:pt x="12686" y="21611"/>
                  <a:pt x="6492" y="21611"/>
                </a:cubicBezTo>
                <a:cubicBezTo>
                  <a:pt x="298" y="21611"/>
                  <a:pt x="1" y="21730"/>
                  <a:pt x="1" y="21730"/>
                </a:cubicBezTo>
                <a:close/>
              </a:path>
            </a:pathLst>
          </a:custGeom>
          <a:solidFill>
            <a:schemeClr val="accent1">
              <a:lumMod val="75000"/>
            </a:schemeClr>
          </a:solidFill>
          <a:ln w="12700" cap="flat">
            <a:noFill/>
            <a:miter lim="400000"/>
          </a:ln>
          <a:effectLst/>
        </p:spPr>
        <p:txBody>
          <a:bodyPr wrap="square" lIns="35717" tIns="35717" rIns="35717" bIns="35717" numCol="1" anchor="ctr">
            <a:noAutofit/>
          </a:bodyPr>
          <a:lstStyle/>
          <a:p>
            <a:endParaRPr/>
          </a:p>
        </p:txBody>
      </p:sp>
      <p:sp>
        <p:nvSpPr>
          <p:cNvPr id="21" name="Shape 153"/>
          <p:cNvSpPr/>
          <p:nvPr/>
        </p:nvSpPr>
        <p:spPr>
          <a:xfrm>
            <a:off x="1713899" y="102133"/>
            <a:ext cx="5491787" cy="564574"/>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5717" tIns="35717" rIns="35717" bIns="35717" numCol="1" anchor="t">
            <a:spAutoFit/>
          </a:bodyPr>
          <a:lstStyle/>
          <a:p>
            <a:pPr algn="ctr"/>
            <a:r>
              <a:rPr lang="it-IT" sz="1600" dirty="0">
                <a:solidFill>
                  <a:schemeClr val="bg1"/>
                </a:solidFill>
              </a:rPr>
              <a:t>La tutela dei dati personali nell'ambito dei fenomeni migratori</a:t>
            </a:r>
            <a:endParaRPr lang="it-IT" sz="1600" b="1" i="1" dirty="0">
              <a:solidFill>
                <a:schemeClr val="bg1"/>
              </a:solidFill>
            </a:endParaRPr>
          </a:p>
          <a:p>
            <a:endParaRPr sz="1600" dirty="0">
              <a:solidFill>
                <a:schemeClr val="bg1"/>
              </a:solidFill>
              <a:latin typeface="+mj-lt"/>
              <a:cs typeface="Cali"/>
            </a:endParaRPr>
          </a:p>
        </p:txBody>
      </p:sp>
      <p:sp>
        <p:nvSpPr>
          <p:cNvPr id="28" name="Shape 156"/>
          <p:cNvSpPr/>
          <p:nvPr/>
        </p:nvSpPr>
        <p:spPr>
          <a:xfrm rot="10800000">
            <a:off x="-4119" y="6341349"/>
            <a:ext cx="9157785" cy="47351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4" y="0"/>
                </a:lnTo>
                <a:lnTo>
                  <a:pt x="21600" y="35"/>
                </a:lnTo>
                <a:lnTo>
                  <a:pt x="21600" y="9514"/>
                </a:lnTo>
                <a:cubicBezTo>
                  <a:pt x="21600" y="9514"/>
                  <a:pt x="12685" y="21481"/>
                  <a:pt x="6491" y="21481"/>
                </a:cubicBezTo>
                <a:cubicBezTo>
                  <a:pt x="297" y="21481"/>
                  <a:pt x="0" y="21600"/>
                  <a:pt x="0" y="21600"/>
                </a:cubicBezTo>
                <a:close/>
              </a:path>
            </a:pathLst>
          </a:custGeom>
          <a:solidFill>
            <a:schemeClr val="tx2">
              <a:lumMod val="50000"/>
            </a:schemeClr>
          </a:solidFill>
          <a:ln w="12700" cap="flat">
            <a:noFill/>
            <a:miter lim="400000"/>
          </a:ln>
          <a:effectLst/>
        </p:spPr>
        <p:txBody>
          <a:bodyPr wrap="square" lIns="35717" tIns="35717" rIns="35717" bIns="35717" numCol="1" anchor="ctr">
            <a:noAutofit/>
          </a:bodyPr>
          <a:lstStyle/>
          <a:p>
            <a:endParaRPr/>
          </a:p>
        </p:txBody>
      </p:sp>
      <p:sp>
        <p:nvSpPr>
          <p:cNvPr id="29" name="Shape 157"/>
          <p:cNvSpPr/>
          <p:nvPr/>
        </p:nvSpPr>
        <p:spPr>
          <a:xfrm rot="10800000">
            <a:off x="-41" y="6429136"/>
            <a:ext cx="9157785" cy="447229"/>
          </a:xfrm>
          <a:custGeom>
            <a:avLst/>
            <a:gdLst>
              <a:gd name="connsiteX0" fmla="*/ 0 w 21600"/>
              <a:gd name="connsiteY0" fmla="*/ 21600 h 21600"/>
              <a:gd name="connsiteX1" fmla="*/ 14 w 21600"/>
              <a:gd name="connsiteY1" fmla="*/ 0 h 21600"/>
              <a:gd name="connsiteX2" fmla="*/ 21600 w 21600"/>
              <a:gd name="connsiteY2" fmla="*/ 994 h 21600"/>
              <a:gd name="connsiteX3" fmla="*/ 21600 w 21600"/>
              <a:gd name="connsiteY3" fmla="*/ 9514 h 21600"/>
              <a:gd name="connsiteX4" fmla="*/ 6491 w 21600"/>
              <a:gd name="connsiteY4" fmla="*/ 21481 h 21600"/>
              <a:gd name="connsiteX5" fmla="*/ 0 w 21600"/>
              <a:gd name="connsiteY5" fmla="*/ 21600 h 21600"/>
              <a:gd name="connsiteX0" fmla="*/ 0 w 21600"/>
              <a:gd name="connsiteY0" fmla="*/ 22525 h 22525"/>
              <a:gd name="connsiteX1" fmla="*/ 14 w 21600"/>
              <a:gd name="connsiteY1" fmla="*/ 925 h 22525"/>
              <a:gd name="connsiteX2" fmla="*/ 21600 w 21600"/>
              <a:gd name="connsiteY2" fmla="*/ 0 h 22525"/>
              <a:gd name="connsiteX3" fmla="*/ 21600 w 21600"/>
              <a:gd name="connsiteY3" fmla="*/ 10439 h 22525"/>
              <a:gd name="connsiteX4" fmla="*/ 6491 w 21600"/>
              <a:gd name="connsiteY4" fmla="*/ 22406 h 22525"/>
              <a:gd name="connsiteX5" fmla="*/ 0 w 21600"/>
              <a:gd name="connsiteY5" fmla="*/ 22525 h 22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00" h="22525" extrusionOk="0">
                <a:moveTo>
                  <a:pt x="0" y="22525"/>
                </a:moveTo>
                <a:cubicBezTo>
                  <a:pt x="5" y="15325"/>
                  <a:pt x="9" y="8125"/>
                  <a:pt x="14" y="925"/>
                </a:cubicBezTo>
                <a:lnTo>
                  <a:pt x="21600" y="0"/>
                </a:lnTo>
                <a:lnTo>
                  <a:pt x="21600" y="10439"/>
                </a:lnTo>
                <a:cubicBezTo>
                  <a:pt x="21600" y="10439"/>
                  <a:pt x="12685" y="22406"/>
                  <a:pt x="6491" y="22406"/>
                </a:cubicBezTo>
                <a:cubicBezTo>
                  <a:pt x="297" y="22406"/>
                  <a:pt x="0" y="22525"/>
                  <a:pt x="0" y="22525"/>
                </a:cubicBezTo>
                <a:close/>
              </a:path>
            </a:pathLst>
          </a:custGeom>
          <a:solidFill>
            <a:schemeClr val="accent1">
              <a:lumMod val="75000"/>
            </a:schemeClr>
          </a:solidFill>
          <a:ln w="12700" cap="flat">
            <a:noFill/>
            <a:miter lim="400000"/>
          </a:ln>
          <a:effectLst/>
        </p:spPr>
        <p:txBody>
          <a:bodyPr wrap="square" lIns="35717" tIns="35717" rIns="35717" bIns="35717" numCol="1" anchor="ctr">
            <a:noAutofit/>
          </a:bodyPr>
          <a:lstStyle/>
          <a:p>
            <a:endParaRPr dirty="0"/>
          </a:p>
        </p:txBody>
      </p:sp>
      <p:sp>
        <p:nvSpPr>
          <p:cNvPr id="30" name="Shape 159"/>
          <p:cNvSpPr/>
          <p:nvPr/>
        </p:nvSpPr>
        <p:spPr>
          <a:xfrm>
            <a:off x="4606250" y="6531313"/>
            <a:ext cx="4339829" cy="22602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5717" tIns="35717" rIns="35717" bIns="35717" numCol="1" anchor="ctr">
            <a:spAutoFit/>
          </a:bodyPr>
          <a:lstStyle>
            <a:lvl1pPr algn="r"/>
          </a:lstStyle>
          <a:p>
            <a:r>
              <a:rPr lang="it-IT" sz="1000" dirty="0">
                <a:solidFill>
                  <a:schemeClr val="bg1"/>
                </a:solidFill>
              </a:rPr>
              <a:t>Mirko Forti– Dipartimento di Giurisprudenza</a:t>
            </a:r>
            <a:endParaRPr sz="1000" dirty="0">
              <a:solidFill>
                <a:schemeClr val="bg1"/>
              </a:solidFill>
            </a:endParaRPr>
          </a:p>
        </p:txBody>
      </p:sp>
      <p:sp>
        <p:nvSpPr>
          <p:cNvPr id="4" name="CasellaDiTesto 3">
            <a:extLst>
              <a:ext uri="{FF2B5EF4-FFF2-40B4-BE49-F238E27FC236}">
                <a16:creationId xmlns:a16="http://schemas.microsoft.com/office/drawing/2014/main" id="{3FE174C4-6E58-4255-9BE4-BF6113D3CD64}"/>
              </a:ext>
            </a:extLst>
          </p:cNvPr>
          <p:cNvSpPr txBox="1"/>
          <p:nvPr/>
        </p:nvSpPr>
        <p:spPr>
          <a:xfrm>
            <a:off x="609599" y="1956761"/>
            <a:ext cx="8136835" cy="1200329"/>
          </a:xfrm>
          <a:prstGeom prst="rect">
            <a:avLst/>
          </a:prstGeom>
          <a:noFill/>
        </p:spPr>
        <p:txBody>
          <a:bodyPr wrap="square" rtlCol="0">
            <a:spAutoFit/>
          </a:bodyPr>
          <a:lstStyle/>
          <a:p>
            <a:pPr algn="just"/>
            <a:r>
              <a:rPr lang="it-IT" dirty="0"/>
              <a:t>Art.4 del Regolamento (UE) 2016/679: </a:t>
            </a:r>
            <a:r>
              <a:rPr lang="it-IT" i="1" dirty="0"/>
              <a:t>Il dato personale è una qualsiasi informazione che può contribuire a identificare o rendere identificabile una determinata persona. </a:t>
            </a:r>
            <a:r>
              <a:rPr lang="it-IT" dirty="0"/>
              <a:t>Nella definizione rientrano quindi anche indicatori informatici (es. </a:t>
            </a:r>
            <a:r>
              <a:rPr lang="it-IT" i="1" dirty="0"/>
              <a:t>cookie</a:t>
            </a:r>
            <a:r>
              <a:rPr lang="it-IT" dirty="0"/>
              <a:t>, indirizzo IP etc.)</a:t>
            </a:r>
            <a:endParaRPr lang="it-IT" i="1" dirty="0"/>
          </a:p>
        </p:txBody>
      </p:sp>
      <p:sp>
        <p:nvSpPr>
          <p:cNvPr id="5" name="CasellaDiTesto 4">
            <a:extLst>
              <a:ext uri="{FF2B5EF4-FFF2-40B4-BE49-F238E27FC236}">
                <a16:creationId xmlns:a16="http://schemas.microsoft.com/office/drawing/2014/main" id="{21C08D71-FA2E-4EF2-8087-E494661F6246}"/>
              </a:ext>
            </a:extLst>
          </p:cNvPr>
          <p:cNvSpPr txBox="1"/>
          <p:nvPr/>
        </p:nvSpPr>
        <p:spPr>
          <a:xfrm>
            <a:off x="609599" y="3244877"/>
            <a:ext cx="8136835" cy="2585323"/>
          </a:xfrm>
          <a:prstGeom prst="rect">
            <a:avLst/>
          </a:prstGeom>
          <a:noFill/>
        </p:spPr>
        <p:txBody>
          <a:bodyPr wrap="square" rtlCol="0">
            <a:spAutoFit/>
          </a:bodyPr>
          <a:lstStyle/>
          <a:p>
            <a:pPr algn="ctr"/>
            <a:r>
              <a:rPr lang="it-IT" dirty="0"/>
              <a:t>3 diverse categorie di dati</a:t>
            </a:r>
          </a:p>
          <a:p>
            <a:pPr marL="285750" indent="-285750" algn="just">
              <a:buFont typeface="Arial" panose="020B0604020202020204" pitchFamily="34" charset="0"/>
              <a:buChar char="•"/>
            </a:pPr>
            <a:r>
              <a:rPr lang="it-IT" b="1" dirty="0"/>
              <a:t>Dati genetici: </a:t>
            </a:r>
            <a:r>
              <a:rPr lang="it-IT" dirty="0"/>
              <a:t>Le caratteristiche ereditarie e genetiche dell’interessato. Forniscono informazioni univoche sulla sua persona, anche attraverso l’analisi di campioni biologici</a:t>
            </a:r>
          </a:p>
          <a:p>
            <a:pPr marL="285750" indent="-285750" algn="just">
              <a:buFont typeface="Arial" panose="020B0604020202020204" pitchFamily="34" charset="0"/>
              <a:buChar char="•"/>
            </a:pPr>
            <a:r>
              <a:rPr lang="it-IT" b="1" dirty="0"/>
              <a:t>Dati sanitari: </a:t>
            </a:r>
            <a:r>
              <a:rPr lang="it-IT" dirty="0"/>
              <a:t>Gli elementi che indicano la condizione fisica e lo stato di salute di un individuo, comprensivi dei trattamenti medici a cui si è sottoposto</a:t>
            </a:r>
          </a:p>
          <a:p>
            <a:pPr marL="285750" indent="-285750" algn="just">
              <a:buFont typeface="Arial" panose="020B0604020202020204" pitchFamily="34" charset="0"/>
              <a:buChar char="•"/>
            </a:pPr>
            <a:r>
              <a:rPr lang="it-IT" b="1" dirty="0"/>
              <a:t>Dati biometrici: </a:t>
            </a:r>
            <a:r>
              <a:rPr lang="it-IT" dirty="0"/>
              <a:t>Le caratteristiche specifiche di una persona, individuabili attraverso trattamenti automatici specifici come la scansione dell’iride o la raccolta delle impronte digitali.</a:t>
            </a:r>
            <a:endParaRPr lang="it-IT" b="1" dirty="0"/>
          </a:p>
        </p:txBody>
      </p:sp>
      <p:pic>
        <p:nvPicPr>
          <p:cNvPr id="2" name="Immagine 1">
            <a:extLst>
              <a:ext uri="{FF2B5EF4-FFF2-40B4-BE49-F238E27FC236}">
                <a16:creationId xmlns:a16="http://schemas.microsoft.com/office/drawing/2014/main" id="{1D67F64A-51B8-49AB-9E1D-D206A4D50486}"/>
              </a:ext>
            </a:extLst>
          </p:cNvPr>
          <p:cNvPicPr>
            <a:picLocks noChangeAspect="1"/>
          </p:cNvPicPr>
          <p:nvPr/>
        </p:nvPicPr>
        <p:blipFill>
          <a:blip r:embed="rId3"/>
          <a:stretch>
            <a:fillRect/>
          </a:stretch>
        </p:blipFill>
        <p:spPr>
          <a:xfrm>
            <a:off x="-19128" y="0"/>
            <a:ext cx="1493649" cy="932769"/>
          </a:xfrm>
          <a:prstGeom prst="rect">
            <a:avLst/>
          </a:prstGeom>
        </p:spPr>
      </p:pic>
    </p:spTree>
    <p:extLst>
      <p:ext uri="{BB962C8B-B14F-4D97-AF65-F5344CB8AC3E}">
        <p14:creationId xmlns:p14="http://schemas.microsoft.com/office/powerpoint/2010/main" val="10150436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Connettore 1 18"/>
          <p:cNvCxnSpPr/>
          <p:nvPr/>
        </p:nvCxnSpPr>
        <p:spPr>
          <a:xfrm>
            <a:off x="1754235" y="3430708"/>
            <a:ext cx="5631212" cy="0"/>
          </a:xfrm>
          <a:prstGeom prst="line">
            <a:avLst/>
          </a:prstGeom>
          <a:ln w="3175" cmpd="sng">
            <a:solidFill>
              <a:schemeClr val="bg1"/>
            </a:solidFill>
            <a:prstDash val="solid"/>
          </a:ln>
          <a:effectLst/>
        </p:spPr>
        <p:style>
          <a:lnRef idx="2">
            <a:schemeClr val="accent1"/>
          </a:lnRef>
          <a:fillRef idx="0">
            <a:schemeClr val="accent1"/>
          </a:fillRef>
          <a:effectRef idx="1">
            <a:schemeClr val="accent1"/>
          </a:effectRef>
          <a:fontRef idx="minor">
            <a:schemeClr val="tx1"/>
          </a:fontRef>
        </p:style>
      </p:cxnSp>
      <p:sp>
        <p:nvSpPr>
          <p:cNvPr id="27" name="CasellaDiTesto 26"/>
          <p:cNvSpPr txBox="1"/>
          <p:nvPr/>
        </p:nvSpPr>
        <p:spPr>
          <a:xfrm>
            <a:off x="1860859" y="1014160"/>
            <a:ext cx="5604493" cy="400110"/>
          </a:xfrm>
          <a:prstGeom prst="rect">
            <a:avLst/>
          </a:prstGeom>
          <a:noFill/>
        </p:spPr>
        <p:txBody>
          <a:bodyPr wrap="square" rtlCol="0">
            <a:spAutoFit/>
          </a:bodyPr>
          <a:lstStyle/>
          <a:p>
            <a:pPr algn="ctr"/>
            <a:r>
              <a:rPr lang="it-IT" sz="2000" b="1" dirty="0"/>
              <a:t>Criticità in merito alla definizione di dato personale</a:t>
            </a:r>
          </a:p>
        </p:txBody>
      </p:sp>
      <p:sp>
        <p:nvSpPr>
          <p:cNvPr id="17" name="Shape 150"/>
          <p:cNvSpPr/>
          <p:nvPr/>
        </p:nvSpPr>
        <p:spPr>
          <a:xfrm>
            <a:off x="-40" y="104425"/>
            <a:ext cx="9157786" cy="83046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4" y="0"/>
                </a:lnTo>
                <a:lnTo>
                  <a:pt x="21600" y="35"/>
                </a:lnTo>
                <a:lnTo>
                  <a:pt x="21600" y="9514"/>
                </a:lnTo>
                <a:cubicBezTo>
                  <a:pt x="21600" y="9514"/>
                  <a:pt x="12685" y="21481"/>
                  <a:pt x="6491" y="21481"/>
                </a:cubicBezTo>
                <a:cubicBezTo>
                  <a:pt x="297" y="21481"/>
                  <a:pt x="0" y="21600"/>
                  <a:pt x="0" y="21600"/>
                </a:cubicBezTo>
                <a:close/>
              </a:path>
            </a:pathLst>
          </a:custGeom>
          <a:solidFill>
            <a:schemeClr val="tx2">
              <a:lumMod val="50000"/>
            </a:schemeClr>
          </a:solidFill>
          <a:ln w="12700" cap="flat">
            <a:noFill/>
            <a:miter lim="400000"/>
          </a:ln>
          <a:effectLst/>
        </p:spPr>
        <p:txBody>
          <a:bodyPr wrap="square" lIns="35717" tIns="35717" rIns="35717" bIns="35717" numCol="1" anchor="ctr">
            <a:noAutofit/>
          </a:bodyPr>
          <a:lstStyle/>
          <a:p>
            <a:endParaRPr/>
          </a:p>
        </p:txBody>
      </p:sp>
      <p:sp>
        <p:nvSpPr>
          <p:cNvPr id="18" name="Shape 151"/>
          <p:cNvSpPr/>
          <p:nvPr/>
        </p:nvSpPr>
        <p:spPr>
          <a:xfrm>
            <a:off x="-4542" y="-11348"/>
            <a:ext cx="9181376" cy="835459"/>
          </a:xfrm>
          <a:custGeom>
            <a:avLst/>
            <a:gdLst>
              <a:gd name="connsiteX0" fmla="*/ 1 w 21601"/>
              <a:gd name="connsiteY0" fmla="*/ 21565 h 21565"/>
              <a:gd name="connsiteX1" fmla="*/ 0 w 21601"/>
              <a:gd name="connsiteY1" fmla="*/ 295 h 21565"/>
              <a:gd name="connsiteX2" fmla="*/ 21601 w 21601"/>
              <a:gd name="connsiteY2" fmla="*/ 0 h 21565"/>
              <a:gd name="connsiteX3" fmla="*/ 21601 w 21601"/>
              <a:gd name="connsiteY3" fmla="*/ 9479 h 21565"/>
              <a:gd name="connsiteX4" fmla="*/ 6492 w 21601"/>
              <a:gd name="connsiteY4" fmla="*/ 21446 h 21565"/>
              <a:gd name="connsiteX5" fmla="*/ 1 w 21601"/>
              <a:gd name="connsiteY5" fmla="*/ 21565 h 21565"/>
              <a:gd name="connsiteX0" fmla="*/ 1 w 21601"/>
              <a:gd name="connsiteY0" fmla="*/ 21565 h 21565"/>
              <a:gd name="connsiteX1" fmla="*/ 0 w 21601"/>
              <a:gd name="connsiteY1" fmla="*/ 130 h 21565"/>
              <a:gd name="connsiteX2" fmla="*/ 21601 w 21601"/>
              <a:gd name="connsiteY2" fmla="*/ 0 h 21565"/>
              <a:gd name="connsiteX3" fmla="*/ 21601 w 21601"/>
              <a:gd name="connsiteY3" fmla="*/ 9479 h 21565"/>
              <a:gd name="connsiteX4" fmla="*/ 6492 w 21601"/>
              <a:gd name="connsiteY4" fmla="*/ 21446 h 21565"/>
              <a:gd name="connsiteX5" fmla="*/ 1 w 21601"/>
              <a:gd name="connsiteY5" fmla="*/ 21565 h 21565"/>
              <a:gd name="connsiteX0" fmla="*/ 1 w 21601"/>
              <a:gd name="connsiteY0" fmla="*/ 21435 h 21435"/>
              <a:gd name="connsiteX1" fmla="*/ 0 w 21601"/>
              <a:gd name="connsiteY1" fmla="*/ 0 h 21435"/>
              <a:gd name="connsiteX2" fmla="*/ 21601 w 21601"/>
              <a:gd name="connsiteY2" fmla="*/ 35 h 21435"/>
              <a:gd name="connsiteX3" fmla="*/ 21601 w 21601"/>
              <a:gd name="connsiteY3" fmla="*/ 9349 h 21435"/>
              <a:gd name="connsiteX4" fmla="*/ 6492 w 21601"/>
              <a:gd name="connsiteY4" fmla="*/ 21316 h 21435"/>
              <a:gd name="connsiteX5" fmla="*/ 1 w 21601"/>
              <a:gd name="connsiteY5" fmla="*/ 21435 h 21435"/>
              <a:gd name="connsiteX0" fmla="*/ 1 w 21601"/>
              <a:gd name="connsiteY0" fmla="*/ 21435 h 21435"/>
              <a:gd name="connsiteX1" fmla="*/ 0 w 21601"/>
              <a:gd name="connsiteY1" fmla="*/ 0 h 21435"/>
              <a:gd name="connsiteX2" fmla="*/ 21601 w 21601"/>
              <a:gd name="connsiteY2" fmla="*/ 35 h 21435"/>
              <a:gd name="connsiteX3" fmla="*/ 21601 w 21601"/>
              <a:gd name="connsiteY3" fmla="*/ 9349 h 21435"/>
              <a:gd name="connsiteX4" fmla="*/ 6492 w 21601"/>
              <a:gd name="connsiteY4" fmla="*/ 21316 h 21435"/>
              <a:gd name="connsiteX5" fmla="*/ 1 w 21601"/>
              <a:gd name="connsiteY5" fmla="*/ 21435 h 21435"/>
              <a:gd name="connsiteX0" fmla="*/ 1 w 21631"/>
              <a:gd name="connsiteY0" fmla="*/ 21435 h 21435"/>
              <a:gd name="connsiteX1" fmla="*/ 0 w 21631"/>
              <a:gd name="connsiteY1" fmla="*/ 0 h 21435"/>
              <a:gd name="connsiteX2" fmla="*/ 21631 w 21631"/>
              <a:gd name="connsiteY2" fmla="*/ 696 h 21435"/>
              <a:gd name="connsiteX3" fmla="*/ 21601 w 21631"/>
              <a:gd name="connsiteY3" fmla="*/ 9349 h 21435"/>
              <a:gd name="connsiteX4" fmla="*/ 6492 w 21631"/>
              <a:gd name="connsiteY4" fmla="*/ 21316 h 21435"/>
              <a:gd name="connsiteX5" fmla="*/ 1 w 21631"/>
              <a:gd name="connsiteY5" fmla="*/ 21435 h 21435"/>
              <a:gd name="connsiteX0" fmla="*/ 1 w 21646"/>
              <a:gd name="connsiteY0" fmla="*/ 21730 h 21730"/>
              <a:gd name="connsiteX1" fmla="*/ 0 w 21646"/>
              <a:gd name="connsiteY1" fmla="*/ 295 h 21730"/>
              <a:gd name="connsiteX2" fmla="*/ 21646 w 21646"/>
              <a:gd name="connsiteY2" fmla="*/ 0 h 21730"/>
              <a:gd name="connsiteX3" fmla="*/ 21601 w 21646"/>
              <a:gd name="connsiteY3" fmla="*/ 9644 h 21730"/>
              <a:gd name="connsiteX4" fmla="*/ 6492 w 21646"/>
              <a:gd name="connsiteY4" fmla="*/ 21611 h 21730"/>
              <a:gd name="connsiteX5" fmla="*/ 1 w 21646"/>
              <a:gd name="connsiteY5" fmla="*/ 21730 h 2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46" h="21730" extrusionOk="0">
                <a:moveTo>
                  <a:pt x="1" y="21730"/>
                </a:moveTo>
                <a:cubicBezTo>
                  <a:pt x="1" y="14640"/>
                  <a:pt x="0" y="7385"/>
                  <a:pt x="0" y="295"/>
                </a:cubicBezTo>
                <a:lnTo>
                  <a:pt x="21646" y="0"/>
                </a:lnTo>
                <a:cubicBezTo>
                  <a:pt x="21636" y="2884"/>
                  <a:pt x="21611" y="6760"/>
                  <a:pt x="21601" y="9644"/>
                </a:cubicBezTo>
                <a:cubicBezTo>
                  <a:pt x="21601" y="9644"/>
                  <a:pt x="12686" y="21611"/>
                  <a:pt x="6492" y="21611"/>
                </a:cubicBezTo>
                <a:cubicBezTo>
                  <a:pt x="298" y="21611"/>
                  <a:pt x="1" y="21730"/>
                  <a:pt x="1" y="21730"/>
                </a:cubicBezTo>
                <a:close/>
              </a:path>
            </a:pathLst>
          </a:custGeom>
          <a:solidFill>
            <a:schemeClr val="accent1">
              <a:lumMod val="75000"/>
            </a:schemeClr>
          </a:solidFill>
          <a:ln w="12700" cap="flat">
            <a:noFill/>
            <a:miter lim="400000"/>
          </a:ln>
          <a:effectLst/>
        </p:spPr>
        <p:txBody>
          <a:bodyPr wrap="square" lIns="35717" tIns="35717" rIns="35717" bIns="35717" numCol="1" anchor="ctr">
            <a:noAutofit/>
          </a:bodyPr>
          <a:lstStyle/>
          <a:p>
            <a:endParaRPr/>
          </a:p>
        </p:txBody>
      </p:sp>
      <p:sp>
        <p:nvSpPr>
          <p:cNvPr id="21" name="Shape 153"/>
          <p:cNvSpPr/>
          <p:nvPr/>
        </p:nvSpPr>
        <p:spPr>
          <a:xfrm>
            <a:off x="1704357" y="102133"/>
            <a:ext cx="5491787" cy="564574"/>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5717" tIns="35717" rIns="35717" bIns="35717" numCol="1" anchor="t">
            <a:spAutoFit/>
          </a:bodyPr>
          <a:lstStyle/>
          <a:p>
            <a:pPr algn="ctr"/>
            <a:r>
              <a:rPr lang="it-IT" sz="1600" dirty="0">
                <a:solidFill>
                  <a:schemeClr val="bg1"/>
                </a:solidFill>
              </a:rPr>
              <a:t>La tutela dei dati personali nell'ambito dei fenomeni migratori</a:t>
            </a:r>
            <a:endParaRPr lang="it-IT" sz="1600" b="1" i="1" dirty="0">
              <a:solidFill>
                <a:schemeClr val="bg1"/>
              </a:solidFill>
            </a:endParaRPr>
          </a:p>
          <a:p>
            <a:endParaRPr sz="1600" i="1" dirty="0">
              <a:solidFill>
                <a:schemeClr val="bg1"/>
              </a:solidFill>
              <a:latin typeface="+mj-lt"/>
              <a:cs typeface="Cali"/>
            </a:endParaRPr>
          </a:p>
        </p:txBody>
      </p:sp>
      <p:sp>
        <p:nvSpPr>
          <p:cNvPr id="28" name="Shape 156"/>
          <p:cNvSpPr/>
          <p:nvPr/>
        </p:nvSpPr>
        <p:spPr>
          <a:xfrm rot="10800000">
            <a:off x="-4119" y="6341349"/>
            <a:ext cx="9157785" cy="47351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4" y="0"/>
                </a:lnTo>
                <a:lnTo>
                  <a:pt x="21600" y="35"/>
                </a:lnTo>
                <a:lnTo>
                  <a:pt x="21600" y="9514"/>
                </a:lnTo>
                <a:cubicBezTo>
                  <a:pt x="21600" y="9514"/>
                  <a:pt x="12685" y="21481"/>
                  <a:pt x="6491" y="21481"/>
                </a:cubicBezTo>
                <a:cubicBezTo>
                  <a:pt x="297" y="21481"/>
                  <a:pt x="0" y="21600"/>
                  <a:pt x="0" y="21600"/>
                </a:cubicBezTo>
                <a:close/>
              </a:path>
            </a:pathLst>
          </a:custGeom>
          <a:solidFill>
            <a:schemeClr val="tx2">
              <a:lumMod val="50000"/>
            </a:schemeClr>
          </a:solidFill>
          <a:ln w="12700" cap="flat">
            <a:noFill/>
            <a:miter lim="400000"/>
          </a:ln>
          <a:effectLst/>
        </p:spPr>
        <p:txBody>
          <a:bodyPr wrap="square" lIns="35717" tIns="35717" rIns="35717" bIns="35717" numCol="1" anchor="ctr">
            <a:noAutofit/>
          </a:bodyPr>
          <a:lstStyle/>
          <a:p>
            <a:endParaRPr/>
          </a:p>
        </p:txBody>
      </p:sp>
      <p:sp>
        <p:nvSpPr>
          <p:cNvPr id="29" name="Shape 157"/>
          <p:cNvSpPr/>
          <p:nvPr/>
        </p:nvSpPr>
        <p:spPr>
          <a:xfrm rot="10800000">
            <a:off x="-41" y="6429136"/>
            <a:ext cx="9157785" cy="447229"/>
          </a:xfrm>
          <a:custGeom>
            <a:avLst/>
            <a:gdLst>
              <a:gd name="connsiteX0" fmla="*/ 0 w 21600"/>
              <a:gd name="connsiteY0" fmla="*/ 21600 h 21600"/>
              <a:gd name="connsiteX1" fmla="*/ 14 w 21600"/>
              <a:gd name="connsiteY1" fmla="*/ 0 h 21600"/>
              <a:gd name="connsiteX2" fmla="*/ 21600 w 21600"/>
              <a:gd name="connsiteY2" fmla="*/ 994 h 21600"/>
              <a:gd name="connsiteX3" fmla="*/ 21600 w 21600"/>
              <a:gd name="connsiteY3" fmla="*/ 9514 h 21600"/>
              <a:gd name="connsiteX4" fmla="*/ 6491 w 21600"/>
              <a:gd name="connsiteY4" fmla="*/ 21481 h 21600"/>
              <a:gd name="connsiteX5" fmla="*/ 0 w 21600"/>
              <a:gd name="connsiteY5" fmla="*/ 21600 h 21600"/>
              <a:gd name="connsiteX0" fmla="*/ 0 w 21600"/>
              <a:gd name="connsiteY0" fmla="*/ 22525 h 22525"/>
              <a:gd name="connsiteX1" fmla="*/ 14 w 21600"/>
              <a:gd name="connsiteY1" fmla="*/ 925 h 22525"/>
              <a:gd name="connsiteX2" fmla="*/ 21600 w 21600"/>
              <a:gd name="connsiteY2" fmla="*/ 0 h 22525"/>
              <a:gd name="connsiteX3" fmla="*/ 21600 w 21600"/>
              <a:gd name="connsiteY3" fmla="*/ 10439 h 22525"/>
              <a:gd name="connsiteX4" fmla="*/ 6491 w 21600"/>
              <a:gd name="connsiteY4" fmla="*/ 22406 h 22525"/>
              <a:gd name="connsiteX5" fmla="*/ 0 w 21600"/>
              <a:gd name="connsiteY5" fmla="*/ 22525 h 22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00" h="22525" extrusionOk="0">
                <a:moveTo>
                  <a:pt x="0" y="22525"/>
                </a:moveTo>
                <a:cubicBezTo>
                  <a:pt x="5" y="15325"/>
                  <a:pt x="9" y="8125"/>
                  <a:pt x="14" y="925"/>
                </a:cubicBezTo>
                <a:lnTo>
                  <a:pt x="21600" y="0"/>
                </a:lnTo>
                <a:lnTo>
                  <a:pt x="21600" y="10439"/>
                </a:lnTo>
                <a:cubicBezTo>
                  <a:pt x="21600" y="10439"/>
                  <a:pt x="12685" y="22406"/>
                  <a:pt x="6491" y="22406"/>
                </a:cubicBezTo>
                <a:cubicBezTo>
                  <a:pt x="297" y="22406"/>
                  <a:pt x="0" y="22525"/>
                  <a:pt x="0" y="22525"/>
                </a:cubicBezTo>
                <a:close/>
              </a:path>
            </a:pathLst>
          </a:custGeom>
          <a:solidFill>
            <a:schemeClr val="accent1">
              <a:lumMod val="75000"/>
            </a:schemeClr>
          </a:solidFill>
          <a:ln w="12700" cap="flat">
            <a:noFill/>
            <a:miter lim="400000"/>
          </a:ln>
          <a:effectLst/>
        </p:spPr>
        <p:txBody>
          <a:bodyPr wrap="square" lIns="35717" tIns="35717" rIns="35717" bIns="35717" numCol="1" anchor="ctr">
            <a:noAutofit/>
          </a:bodyPr>
          <a:lstStyle/>
          <a:p>
            <a:endParaRPr dirty="0"/>
          </a:p>
        </p:txBody>
      </p:sp>
      <p:sp>
        <p:nvSpPr>
          <p:cNvPr id="30" name="Shape 159"/>
          <p:cNvSpPr/>
          <p:nvPr/>
        </p:nvSpPr>
        <p:spPr>
          <a:xfrm>
            <a:off x="4606250" y="6531313"/>
            <a:ext cx="4339829" cy="22602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5717" tIns="35717" rIns="35717" bIns="35717" numCol="1" anchor="ctr">
            <a:spAutoFit/>
          </a:bodyPr>
          <a:lstStyle>
            <a:lvl1pPr algn="r"/>
          </a:lstStyle>
          <a:p>
            <a:r>
              <a:rPr lang="it-IT" sz="1000" dirty="0">
                <a:solidFill>
                  <a:schemeClr val="bg1"/>
                </a:solidFill>
              </a:rPr>
              <a:t>Mirko Forti– Dipartimento di Giurisprudenza</a:t>
            </a:r>
            <a:endParaRPr sz="1000" dirty="0">
              <a:solidFill>
                <a:schemeClr val="bg1"/>
              </a:solidFill>
            </a:endParaRPr>
          </a:p>
        </p:txBody>
      </p:sp>
      <p:sp>
        <p:nvSpPr>
          <p:cNvPr id="4" name="CasellaDiTesto 3">
            <a:extLst>
              <a:ext uri="{FF2B5EF4-FFF2-40B4-BE49-F238E27FC236}">
                <a16:creationId xmlns:a16="http://schemas.microsoft.com/office/drawing/2014/main" id="{93EF948D-B88E-4541-8E65-A670E448B733}"/>
              </a:ext>
            </a:extLst>
          </p:cNvPr>
          <p:cNvSpPr txBox="1"/>
          <p:nvPr/>
        </p:nvSpPr>
        <p:spPr>
          <a:xfrm>
            <a:off x="397565" y="1892981"/>
            <a:ext cx="8454887" cy="1200329"/>
          </a:xfrm>
          <a:prstGeom prst="rect">
            <a:avLst/>
          </a:prstGeom>
          <a:noFill/>
        </p:spPr>
        <p:txBody>
          <a:bodyPr wrap="square" rtlCol="0">
            <a:spAutoFit/>
          </a:bodyPr>
          <a:lstStyle/>
          <a:p>
            <a:pPr algn="just"/>
            <a:r>
              <a:rPr lang="it-IT" dirty="0"/>
              <a:t>Il Regolamento (UE) 2016/679 non fornisce un’adeguata disciplina normativa in merito ai cd. metadati: dati relativi ad altri dati. Tali informazioni, se prese singolarmente, difficilmente possono identificare una persona, ma se vengono combinate tra loro possono rivelare il soggetto a cui si riferiscono.</a:t>
            </a:r>
          </a:p>
        </p:txBody>
      </p:sp>
      <p:sp>
        <p:nvSpPr>
          <p:cNvPr id="5" name="CasellaDiTesto 4">
            <a:extLst>
              <a:ext uri="{FF2B5EF4-FFF2-40B4-BE49-F238E27FC236}">
                <a16:creationId xmlns:a16="http://schemas.microsoft.com/office/drawing/2014/main" id="{BEA0C6A5-82C6-48DD-A344-532B4D61A144}"/>
              </a:ext>
            </a:extLst>
          </p:cNvPr>
          <p:cNvSpPr txBox="1"/>
          <p:nvPr/>
        </p:nvSpPr>
        <p:spPr>
          <a:xfrm>
            <a:off x="397565" y="3377442"/>
            <a:ext cx="8375374" cy="1477328"/>
          </a:xfrm>
          <a:prstGeom prst="rect">
            <a:avLst/>
          </a:prstGeom>
          <a:noFill/>
        </p:spPr>
        <p:txBody>
          <a:bodyPr wrap="square" rtlCol="0">
            <a:spAutoFit/>
          </a:bodyPr>
          <a:lstStyle/>
          <a:p>
            <a:pPr algn="just"/>
            <a:r>
              <a:rPr lang="it-IT" dirty="0"/>
              <a:t>Autorità nazionali possono collezionare i metadati riguardanti le attività </a:t>
            </a:r>
            <a:r>
              <a:rPr lang="it-IT" i="1" dirty="0"/>
              <a:t>on-line </a:t>
            </a:r>
            <a:r>
              <a:rPr lang="it-IT" dirty="0"/>
              <a:t>dei migranti al fine di identificare la loro posizione (es. si stanno avvicinando al confine? Che percorso stanno seguendo?) o le loro intenzioni/idee (che informazioni cercano su Internet?).</a:t>
            </a:r>
          </a:p>
          <a:p>
            <a:pPr algn="just"/>
            <a:r>
              <a:rPr lang="it-IT" dirty="0"/>
              <a:t>Quali tutele per la corretta gestione di tali informazioni?</a:t>
            </a:r>
          </a:p>
        </p:txBody>
      </p:sp>
      <p:pic>
        <p:nvPicPr>
          <p:cNvPr id="2" name="Immagine 1">
            <a:extLst>
              <a:ext uri="{FF2B5EF4-FFF2-40B4-BE49-F238E27FC236}">
                <a16:creationId xmlns:a16="http://schemas.microsoft.com/office/drawing/2014/main" id="{57CF56E0-DD4F-4A45-AF0F-8C2039E6E47A}"/>
              </a:ext>
            </a:extLst>
          </p:cNvPr>
          <p:cNvPicPr>
            <a:picLocks noChangeAspect="1"/>
          </p:cNvPicPr>
          <p:nvPr/>
        </p:nvPicPr>
        <p:blipFill>
          <a:blip r:embed="rId2"/>
          <a:stretch>
            <a:fillRect/>
          </a:stretch>
        </p:blipFill>
        <p:spPr>
          <a:xfrm>
            <a:off x="26504" y="14310"/>
            <a:ext cx="1475360" cy="920576"/>
          </a:xfrm>
          <a:prstGeom prst="rect">
            <a:avLst/>
          </a:prstGeom>
        </p:spPr>
      </p:pic>
    </p:spTree>
    <p:extLst>
      <p:ext uri="{BB962C8B-B14F-4D97-AF65-F5344CB8AC3E}">
        <p14:creationId xmlns:p14="http://schemas.microsoft.com/office/powerpoint/2010/main" val="2747994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Connettore 1 18"/>
          <p:cNvCxnSpPr/>
          <p:nvPr/>
        </p:nvCxnSpPr>
        <p:spPr>
          <a:xfrm>
            <a:off x="1754235" y="3430708"/>
            <a:ext cx="5631212" cy="0"/>
          </a:xfrm>
          <a:prstGeom prst="line">
            <a:avLst/>
          </a:prstGeom>
          <a:ln w="3175" cmpd="sng">
            <a:solidFill>
              <a:schemeClr val="bg1"/>
            </a:solidFill>
            <a:prstDash val="solid"/>
          </a:ln>
          <a:effectLst/>
        </p:spPr>
        <p:style>
          <a:lnRef idx="2">
            <a:schemeClr val="accent1"/>
          </a:lnRef>
          <a:fillRef idx="0">
            <a:schemeClr val="accent1"/>
          </a:fillRef>
          <a:effectRef idx="1">
            <a:schemeClr val="accent1"/>
          </a:effectRef>
          <a:fontRef idx="minor">
            <a:schemeClr val="tx1"/>
          </a:fontRef>
        </p:style>
      </p:cxnSp>
      <p:sp>
        <p:nvSpPr>
          <p:cNvPr id="27" name="CasellaDiTesto 26"/>
          <p:cNvSpPr txBox="1"/>
          <p:nvPr/>
        </p:nvSpPr>
        <p:spPr>
          <a:xfrm>
            <a:off x="1648003" y="1063657"/>
            <a:ext cx="5604493" cy="707886"/>
          </a:xfrm>
          <a:prstGeom prst="rect">
            <a:avLst/>
          </a:prstGeom>
          <a:noFill/>
        </p:spPr>
        <p:txBody>
          <a:bodyPr wrap="square" rtlCol="0">
            <a:spAutoFit/>
          </a:bodyPr>
          <a:lstStyle/>
          <a:p>
            <a:pPr algn="ctr"/>
            <a:r>
              <a:rPr lang="it-IT" sz="2000" b="1" i="1" dirty="0"/>
              <a:t>La legittimità della raccolta dei dati di cui all’ art.9 GDPR</a:t>
            </a:r>
          </a:p>
        </p:txBody>
      </p:sp>
      <p:sp>
        <p:nvSpPr>
          <p:cNvPr id="17" name="Shape 150"/>
          <p:cNvSpPr/>
          <p:nvPr/>
        </p:nvSpPr>
        <p:spPr>
          <a:xfrm>
            <a:off x="-40" y="104425"/>
            <a:ext cx="9157786" cy="83046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4" y="0"/>
                </a:lnTo>
                <a:lnTo>
                  <a:pt x="21600" y="35"/>
                </a:lnTo>
                <a:lnTo>
                  <a:pt x="21600" y="9514"/>
                </a:lnTo>
                <a:cubicBezTo>
                  <a:pt x="21600" y="9514"/>
                  <a:pt x="12685" y="21481"/>
                  <a:pt x="6491" y="21481"/>
                </a:cubicBezTo>
                <a:cubicBezTo>
                  <a:pt x="297" y="21481"/>
                  <a:pt x="0" y="21600"/>
                  <a:pt x="0" y="21600"/>
                </a:cubicBezTo>
                <a:close/>
              </a:path>
            </a:pathLst>
          </a:custGeom>
          <a:solidFill>
            <a:schemeClr val="tx2">
              <a:lumMod val="50000"/>
            </a:schemeClr>
          </a:solidFill>
          <a:ln w="12700" cap="flat">
            <a:noFill/>
            <a:miter lim="400000"/>
          </a:ln>
          <a:effectLst/>
        </p:spPr>
        <p:txBody>
          <a:bodyPr wrap="square" lIns="35717" tIns="35717" rIns="35717" bIns="35717" numCol="1" anchor="ctr">
            <a:noAutofit/>
          </a:bodyPr>
          <a:lstStyle/>
          <a:p>
            <a:endParaRPr/>
          </a:p>
        </p:txBody>
      </p:sp>
      <p:sp>
        <p:nvSpPr>
          <p:cNvPr id="18" name="Shape 151"/>
          <p:cNvSpPr/>
          <p:nvPr/>
        </p:nvSpPr>
        <p:spPr>
          <a:xfrm>
            <a:off x="-4542" y="-11348"/>
            <a:ext cx="9181376" cy="835459"/>
          </a:xfrm>
          <a:custGeom>
            <a:avLst/>
            <a:gdLst>
              <a:gd name="connsiteX0" fmla="*/ 1 w 21601"/>
              <a:gd name="connsiteY0" fmla="*/ 21565 h 21565"/>
              <a:gd name="connsiteX1" fmla="*/ 0 w 21601"/>
              <a:gd name="connsiteY1" fmla="*/ 295 h 21565"/>
              <a:gd name="connsiteX2" fmla="*/ 21601 w 21601"/>
              <a:gd name="connsiteY2" fmla="*/ 0 h 21565"/>
              <a:gd name="connsiteX3" fmla="*/ 21601 w 21601"/>
              <a:gd name="connsiteY3" fmla="*/ 9479 h 21565"/>
              <a:gd name="connsiteX4" fmla="*/ 6492 w 21601"/>
              <a:gd name="connsiteY4" fmla="*/ 21446 h 21565"/>
              <a:gd name="connsiteX5" fmla="*/ 1 w 21601"/>
              <a:gd name="connsiteY5" fmla="*/ 21565 h 21565"/>
              <a:gd name="connsiteX0" fmla="*/ 1 w 21601"/>
              <a:gd name="connsiteY0" fmla="*/ 21565 h 21565"/>
              <a:gd name="connsiteX1" fmla="*/ 0 w 21601"/>
              <a:gd name="connsiteY1" fmla="*/ 130 h 21565"/>
              <a:gd name="connsiteX2" fmla="*/ 21601 w 21601"/>
              <a:gd name="connsiteY2" fmla="*/ 0 h 21565"/>
              <a:gd name="connsiteX3" fmla="*/ 21601 w 21601"/>
              <a:gd name="connsiteY3" fmla="*/ 9479 h 21565"/>
              <a:gd name="connsiteX4" fmla="*/ 6492 w 21601"/>
              <a:gd name="connsiteY4" fmla="*/ 21446 h 21565"/>
              <a:gd name="connsiteX5" fmla="*/ 1 w 21601"/>
              <a:gd name="connsiteY5" fmla="*/ 21565 h 21565"/>
              <a:gd name="connsiteX0" fmla="*/ 1 w 21601"/>
              <a:gd name="connsiteY0" fmla="*/ 21435 h 21435"/>
              <a:gd name="connsiteX1" fmla="*/ 0 w 21601"/>
              <a:gd name="connsiteY1" fmla="*/ 0 h 21435"/>
              <a:gd name="connsiteX2" fmla="*/ 21601 w 21601"/>
              <a:gd name="connsiteY2" fmla="*/ 35 h 21435"/>
              <a:gd name="connsiteX3" fmla="*/ 21601 w 21601"/>
              <a:gd name="connsiteY3" fmla="*/ 9349 h 21435"/>
              <a:gd name="connsiteX4" fmla="*/ 6492 w 21601"/>
              <a:gd name="connsiteY4" fmla="*/ 21316 h 21435"/>
              <a:gd name="connsiteX5" fmla="*/ 1 w 21601"/>
              <a:gd name="connsiteY5" fmla="*/ 21435 h 21435"/>
              <a:gd name="connsiteX0" fmla="*/ 1 w 21601"/>
              <a:gd name="connsiteY0" fmla="*/ 21435 h 21435"/>
              <a:gd name="connsiteX1" fmla="*/ 0 w 21601"/>
              <a:gd name="connsiteY1" fmla="*/ 0 h 21435"/>
              <a:gd name="connsiteX2" fmla="*/ 21601 w 21601"/>
              <a:gd name="connsiteY2" fmla="*/ 35 h 21435"/>
              <a:gd name="connsiteX3" fmla="*/ 21601 w 21601"/>
              <a:gd name="connsiteY3" fmla="*/ 9349 h 21435"/>
              <a:gd name="connsiteX4" fmla="*/ 6492 w 21601"/>
              <a:gd name="connsiteY4" fmla="*/ 21316 h 21435"/>
              <a:gd name="connsiteX5" fmla="*/ 1 w 21601"/>
              <a:gd name="connsiteY5" fmla="*/ 21435 h 21435"/>
              <a:gd name="connsiteX0" fmla="*/ 1 w 21631"/>
              <a:gd name="connsiteY0" fmla="*/ 21435 h 21435"/>
              <a:gd name="connsiteX1" fmla="*/ 0 w 21631"/>
              <a:gd name="connsiteY1" fmla="*/ 0 h 21435"/>
              <a:gd name="connsiteX2" fmla="*/ 21631 w 21631"/>
              <a:gd name="connsiteY2" fmla="*/ 696 h 21435"/>
              <a:gd name="connsiteX3" fmla="*/ 21601 w 21631"/>
              <a:gd name="connsiteY3" fmla="*/ 9349 h 21435"/>
              <a:gd name="connsiteX4" fmla="*/ 6492 w 21631"/>
              <a:gd name="connsiteY4" fmla="*/ 21316 h 21435"/>
              <a:gd name="connsiteX5" fmla="*/ 1 w 21631"/>
              <a:gd name="connsiteY5" fmla="*/ 21435 h 21435"/>
              <a:gd name="connsiteX0" fmla="*/ 1 w 21646"/>
              <a:gd name="connsiteY0" fmla="*/ 21730 h 21730"/>
              <a:gd name="connsiteX1" fmla="*/ 0 w 21646"/>
              <a:gd name="connsiteY1" fmla="*/ 295 h 21730"/>
              <a:gd name="connsiteX2" fmla="*/ 21646 w 21646"/>
              <a:gd name="connsiteY2" fmla="*/ 0 h 21730"/>
              <a:gd name="connsiteX3" fmla="*/ 21601 w 21646"/>
              <a:gd name="connsiteY3" fmla="*/ 9644 h 21730"/>
              <a:gd name="connsiteX4" fmla="*/ 6492 w 21646"/>
              <a:gd name="connsiteY4" fmla="*/ 21611 h 21730"/>
              <a:gd name="connsiteX5" fmla="*/ 1 w 21646"/>
              <a:gd name="connsiteY5" fmla="*/ 21730 h 2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46" h="21730" extrusionOk="0">
                <a:moveTo>
                  <a:pt x="1" y="21730"/>
                </a:moveTo>
                <a:cubicBezTo>
                  <a:pt x="1" y="14640"/>
                  <a:pt x="0" y="7385"/>
                  <a:pt x="0" y="295"/>
                </a:cubicBezTo>
                <a:lnTo>
                  <a:pt x="21646" y="0"/>
                </a:lnTo>
                <a:cubicBezTo>
                  <a:pt x="21636" y="2884"/>
                  <a:pt x="21611" y="6760"/>
                  <a:pt x="21601" y="9644"/>
                </a:cubicBezTo>
                <a:cubicBezTo>
                  <a:pt x="21601" y="9644"/>
                  <a:pt x="12686" y="21611"/>
                  <a:pt x="6492" y="21611"/>
                </a:cubicBezTo>
                <a:cubicBezTo>
                  <a:pt x="298" y="21611"/>
                  <a:pt x="1" y="21730"/>
                  <a:pt x="1" y="21730"/>
                </a:cubicBezTo>
                <a:close/>
              </a:path>
            </a:pathLst>
          </a:custGeom>
          <a:solidFill>
            <a:schemeClr val="accent1">
              <a:lumMod val="75000"/>
            </a:schemeClr>
          </a:solidFill>
          <a:ln w="12700" cap="flat">
            <a:noFill/>
            <a:miter lim="400000"/>
          </a:ln>
          <a:effectLst/>
        </p:spPr>
        <p:txBody>
          <a:bodyPr wrap="square" lIns="35717" tIns="35717" rIns="35717" bIns="35717" numCol="1" anchor="ctr">
            <a:noAutofit/>
          </a:bodyPr>
          <a:lstStyle/>
          <a:p>
            <a:endParaRPr/>
          </a:p>
        </p:txBody>
      </p:sp>
      <p:sp>
        <p:nvSpPr>
          <p:cNvPr id="21" name="Shape 153"/>
          <p:cNvSpPr/>
          <p:nvPr/>
        </p:nvSpPr>
        <p:spPr>
          <a:xfrm>
            <a:off x="1704357" y="114808"/>
            <a:ext cx="5491787" cy="564574"/>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5717" tIns="35717" rIns="35717" bIns="35717" numCol="1" anchor="t">
            <a:spAutoFit/>
          </a:bodyPr>
          <a:lstStyle/>
          <a:p>
            <a:pPr algn="ctr"/>
            <a:r>
              <a:rPr lang="it-IT" sz="1600" dirty="0">
                <a:solidFill>
                  <a:schemeClr val="bg1"/>
                </a:solidFill>
              </a:rPr>
              <a:t>La tutela dei dati personali nell'ambito dei fenomeni migratori</a:t>
            </a:r>
            <a:endParaRPr lang="it-IT" sz="1600" b="1" i="1" dirty="0">
              <a:solidFill>
                <a:schemeClr val="bg1"/>
              </a:solidFill>
            </a:endParaRPr>
          </a:p>
          <a:p>
            <a:endParaRPr sz="1600" i="1" dirty="0">
              <a:solidFill>
                <a:schemeClr val="bg1"/>
              </a:solidFill>
              <a:latin typeface="+mj-lt"/>
              <a:cs typeface="Cali"/>
            </a:endParaRPr>
          </a:p>
        </p:txBody>
      </p:sp>
      <p:sp>
        <p:nvSpPr>
          <p:cNvPr id="28" name="Shape 156"/>
          <p:cNvSpPr/>
          <p:nvPr/>
        </p:nvSpPr>
        <p:spPr>
          <a:xfrm rot="10800000">
            <a:off x="-4119" y="6341349"/>
            <a:ext cx="9157785" cy="47351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4" y="0"/>
                </a:lnTo>
                <a:lnTo>
                  <a:pt x="21600" y="35"/>
                </a:lnTo>
                <a:lnTo>
                  <a:pt x="21600" y="9514"/>
                </a:lnTo>
                <a:cubicBezTo>
                  <a:pt x="21600" y="9514"/>
                  <a:pt x="12685" y="21481"/>
                  <a:pt x="6491" y="21481"/>
                </a:cubicBezTo>
                <a:cubicBezTo>
                  <a:pt x="297" y="21481"/>
                  <a:pt x="0" y="21600"/>
                  <a:pt x="0" y="21600"/>
                </a:cubicBezTo>
                <a:close/>
              </a:path>
            </a:pathLst>
          </a:custGeom>
          <a:solidFill>
            <a:schemeClr val="tx2">
              <a:lumMod val="50000"/>
            </a:schemeClr>
          </a:solidFill>
          <a:ln w="12700" cap="flat">
            <a:noFill/>
            <a:miter lim="400000"/>
          </a:ln>
          <a:effectLst/>
        </p:spPr>
        <p:txBody>
          <a:bodyPr wrap="square" lIns="35717" tIns="35717" rIns="35717" bIns="35717" numCol="1" anchor="ctr">
            <a:noAutofit/>
          </a:bodyPr>
          <a:lstStyle/>
          <a:p>
            <a:endParaRPr/>
          </a:p>
        </p:txBody>
      </p:sp>
      <p:sp>
        <p:nvSpPr>
          <p:cNvPr id="29" name="Shape 157"/>
          <p:cNvSpPr/>
          <p:nvPr/>
        </p:nvSpPr>
        <p:spPr>
          <a:xfrm rot="10800000">
            <a:off x="-41" y="6429136"/>
            <a:ext cx="9157785" cy="447229"/>
          </a:xfrm>
          <a:custGeom>
            <a:avLst/>
            <a:gdLst>
              <a:gd name="connsiteX0" fmla="*/ 0 w 21600"/>
              <a:gd name="connsiteY0" fmla="*/ 21600 h 21600"/>
              <a:gd name="connsiteX1" fmla="*/ 14 w 21600"/>
              <a:gd name="connsiteY1" fmla="*/ 0 h 21600"/>
              <a:gd name="connsiteX2" fmla="*/ 21600 w 21600"/>
              <a:gd name="connsiteY2" fmla="*/ 994 h 21600"/>
              <a:gd name="connsiteX3" fmla="*/ 21600 w 21600"/>
              <a:gd name="connsiteY3" fmla="*/ 9514 h 21600"/>
              <a:gd name="connsiteX4" fmla="*/ 6491 w 21600"/>
              <a:gd name="connsiteY4" fmla="*/ 21481 h 21600"/>
              <a:gd name="connsiteX5" fmla="*/ 0 w 21600"/>
              <a:gd name="connsiteY5" fmla="*/ 21600 h 21600"/>
              <a:gd name="connsiteX0" fmla="*/ 0 w 21600"/>
              <a:gd name="connsiteY0" fmla="*/ 22525 h 22525"/>
              <a:gd name="connsiteX1" fmla="*/ 14 w 21600"/>
              <a:gd name="connsiteY1" fmla="*/ 925 h 22525"/>
              <a:gd name="connsiteX2" fmla="*/ 21600 w 21600"/>
              <a:gd name="connsiteY2" fmla="*/ 0 h 22525"/>
              <a:gd name="connsiteX3" fmla="*/ 21600 w 21600"/>
              <a:gd name="connsiteY3" fmla="*/ 10439 h 22525"/>
              <a:gd name="connsiteX4" fmla="*/ 6491 w 21600"/>
              <a:gd name="connsiteY4" fmla="*/ 22406 h 22525"/>
              <a:gd name="connsiteX5" fmla="*/ 0 w 21600"/>
              <a:gd name="connsiteY5" fmla="*/ 22525 h 22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00" h="22525" extrusionOk="0">
                <a:moveTo>
                  <a:pt x="0" y="22525"/>
                </a:moveTo>
                <a:cubicBezTo>
                  <a:pt x="5" y="15325"/>
                  <a:pt x="9" y="8125"/>
                  <a:pt x="14" y="925"/>
                </a:cubicBezTo>
                <a:lnTo>
                  <a:pt x="21600" y="0"/>
                </a:lnTo>
                <a:lnTo>
                  <a:pt x="21600" y="10439"/>
                </a:lnTo>
                <a:cubicBezTo>
                  <a:pt x="21600" y="10439"/>
                  <a:pt x="12685" y="22406"/>
                  <a:pt x="6491" y="22406"/>
                </a:cubicBezTo>
                <a:cubicBezTo>
                  <a:pt x="297" y="22406"/>
                  <a:pt x="0" y="22525"/>
                  <a:pt x="0" y="22525"/>
                </a:cubicBezTo>
                <a:close/>
              </a:path>
            </a:pathLst>
          </a:custGeom>
          <a:solidFill>
            <a:schemeClr val="accent1">
              <a:lumMod val="75000"/>
            </a:schemeClr>
          </a:solidFill>
          <a:ln w="12700" cap="flat">
            <a:noFill/>
            <a:miter lim="400000"/>
          </a:ln>
          <a:effectLst/>
        </p:spPr>
        <p:txBody>
          <a:bodyPr wrap="square" lIns="35717" tIns="35717" rIns="35717" bIns="35717" numCol="1" anchor="ctr">
            <a:noAutofit/>
          </a:bodyPr>
          <a:lstStyle/>
          <a:p>
            <a:endParaRPr dirty="0"/>
          </a:p>
        </p:txBody>
      </p:sp>
      <p:sp>
        <p:nvSpPr>
          <p:cNvPr id="30" name="Shape 159"/>
          <p:cNvSpPr/>
          <p:nvPr/>
        </p:nvSpPr>
        <p:spPr>
          <a:xfrm>
            <a:off x="4606250" y="6531313"/>
            <a:ext cx="4339829" cy="22602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5717" tIns="35717" rIns="35717" bIns="35717" numCol="1" anchor="ctr">
            <a:spAutoFit/>
          </a:bodyPr>
          <a:lstStyle>
            <a:lvl1pPr algn="r"/>
          </a:lstStyle>
          <a:p>
            <a:r>
              <a:rPr lang="it-IT" sz="1000" dirty="0">
                <a:solidFill>
                  <a:schemeClr val="bg1"/>
                </a:solidFill>
              </a:rPr>
              <a:t>Mirko Forti– Dipartimento di Giurisprudenza</a:t>
            </a:r>
            <a:endParaRPr sz="1000" dirty="0">
              <a:solidFill>
                <a:schemeClr val="bg1"/>
              </a:solidFill>
            </a:endParaRPr>
          </a:p>
        </p:txBody>
      </p:sp>
      <p:sp>
        <p:nvSpPr>
          <p:cNvPr id="7" name="CasellaDiTesto 6">
            <a:extLst>
              <a:ext uri="{FF2B5EF4-FFF2-40B4-BE49-F238E27FC236}">
                <a16:creationId xmlns:a16="http://schemas.microsoft.com/office/drawing/2014/main" id="{6622101F-099F-4B7A-95B5-0E83DB044502}"/>
              </a:ext>
            </a:extLst>
          </p:cNvPr>
          <p:cNvSpPr txBox="1"/>
          <p:nvPr/>
        </p:nvSpPr>
        <p:spPr>
          <a:xfrm>
            <a:off x="352076" y="2023425"/>
            <a:ext cx="8468139" cy="7017306"/>
          </a:xfrm>
          <a:prstGeom prst="rect">
            <a:avLst/>
          </a:prstGeom>
          <a:noFill/>
        </p:spPr>
        <p:txBody>
          <a:bodyPr wrap="square" rtlCol="0">
            <a:spAutoFit/>
          </a:bodyPr>
          <a:lstStyle/>
          <a:p>
            <a:pPr algn="just"/>
            <a:r>
              <a:rPr lang="it-IT" dirty="0"/>
              <a:t>Art.9 del GDPR: è vietato il trattamento dei dati personali che rivelano l'origine razziale o etnica, le opinioni politiche, le convinzioni religiose o filosofiche, l'appartenenza sindacale o l’orientamento sessuale dell’interessato. Il divieto si estende anche ai dati biometrici, genetici e sanitari.</a:t>
            </a:r>
          </a:p>
          <a:p>
            <a:pPr algn="just"/>
            <a:endParaRPr lang="it-IT" dirty="0"/>
          </a:p>
          <a:p>
            <a:pPr algn="ctr"/>
            <a:r>
              <a:rPr lang="it-IT" b="1" i="1" dirty="0"/>
              <a:t>Perché tali dati vengono comunque raccolti all’ingresso delle frontiere europee?</a:t>
            </a:r>
          </a:p>
          <a:p>
            <a:pPr algn="ctr"/>
            <a:endParaRPr lang="it-IT" b="1" i="1" dirty="0"/>
          </a:p>
          <a:p>
            <a:pPr algn="just"/>
            <a:r>
              <a:rPr lang="it-IT" dirty="0"/>
              <a:t>Secondo il par.2 dell’art.9, il trattamento dei dati cd. “sensibili” può essere condotto se necessario per motivi di interesse pubblico sulla base del diritto dell’Unione europea e degli Stati membri. Tale trattamento deve però rispettare i principi della </a:t>
            </a:r>
            <a:r>
              <a:rPr lang="it-IT" i="1" dirty="0"/>
              <a:t>data </a:t>
            </a:r>
            <a:r>
              <a:rPr lang="it-IT" i="1" dirty="0" err="1"/>
              <a:t>protection</a:t>
            </a:r>
            <a:r>
              <a:rPr lang="it-IT" dirty="0"/>
              <a:t>, prevedere misure specifiche per la tutela dei diritti fondamentali delle persone coinvolte e deve essere proporzionato alle finalità perseguite.</a:t>
            </a:r>
          </a:p>
          <a:p>
            <a:pPr algn="just"/>
            <a:endParaRPr lang="it-IT" dirty="0"/>
          </a:p>
          <a:p>
            <a:pPr algn="just"/>
            <a:r>
              <a:rPr lang="it-IT" dirty="0"/>
              <a:t>Proporzionalità della raccolta e della gestione dei dati biometrici?</a:t>
            </a:r>
          </a:p>
          <a:p>
            <a:pPr marL="342900" indent="-342900" algn="just">
              <a:buFont typeface="+mj-lt"/>
              <a:buAutoNum type="arabicPeriod"/>
            </a:pPr>
            <a:endParaRPr lang="it-IT" dirty="0"/>
          </a:p>
          <a:p>
            <a:pPr algn="just"/>
            <a:endParaRPr lang="it-IT" dirty="0"/>
          </a:p>
          <a:p>
            <a:pPr algn="just"/>
            <a:endParaRPr lang="it-IT" dirty="0"/>
          </a:p>
          <a:p>
            <a:pPr algn="just"/>
            <a:endParaRPr lang="it-IT" dirty="0"/>
          </a:p>
          <a:p>
            <a:pPr algn="just"/>
            <a:endParaRPr lang="it-IT" dirty="0"/>
          </a:p>
          <a:p>
            <a:pPr algn="just"/>
            <a:endParaRPr lang="it-IT" dirty="0"/>
          </a:p>
          <a:p>
            <a:pPr algn="just"/>
            <a:endParaRPr lang="it-IT" dirty="0"/>
          </a:p>
          <a:p>
            <a:pPr algn="just"/>
            <a:endParaRPr lang="it-IT" dirty="0"/>
          </a:p>
          <a:p>
            <a:pPr algn="just"/>
            <a:endParaRPr lang="it-IT" dirty="0"/>
          </a:p>
          <a:p>
            <a:pPr algn="just"/>
            <a:endParaRPr lang="it-IT" dirty="0"/>
          </a:p>
          <a:p>
            <a:pPr algn="just"/>
            <a:endParaRPr lang="it-IT" dirty="0"/>
          </a:p>
        </p:txBody>
      </p:sp>
      <p:pic>
        <p:nvPicPr>
          <p:cNvPr id="2" name="Immagine 1">
            <a:extLst>
              <a:ext uri="{FF2B5EF4-FFF2-40B4-BE49-F238E27FC236}">
                <a16:creationId xmlns:a16="http://schemas.microsoft.com/office/drawing/2014/main" id="{AFFB6123-2B3D-4F5A-BA75-00BE1373A0D3}"/>
              </a:ext>
            </a:extLst>
          </p:cNvPr>
          <p:cNvPicPr>
            <a:picLocks noChangeAspect="1"/>
          </p:cNvPicPr>
          <p:nvPr/>
        </p:nvPicPr>
        <p:blipFill>
          <a:blip r:embed="rId2"/>
          <a:stretch>
            <a:fillRect/>
          </a:stretch>
        </p:blipFill>
        <p:spPr>
          <a:xfrm>
            <a:off x="0" y="14310"/>
            <a:ext cx="1475360" cy="920576"/>
          </a:xfrm>
          <a:prstGeom prst="rect">
            <a:avLst/>
          </a:prstGeom>
        </p:spPr>
      </p:pic>
    </p:spTree>
    <p:extLst>
      <p:ext uri="{BB962C8B-B14F-4D97-AF65-F5344CB8AC3E}">
        <p14:creationId xmlns:p14="http://schemas.microsoft.com/office/powerpoint/2010/main" val="31481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hape 150"/>
          <p:cNvSpPr/>
          <p:nvPr/>
        </p:nvSpPr>
        <p:spPr>
          <a:xfrm>
            <a:off x="-40" y="104425"/>
            <a:ext cx="9157786" cy="83046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4" y="0"/>
                </a:lnTo>
                <a:lnTo>
                  <a:pt x="21600" y="35"/>
                </a:lnTo>
                <a:lnTo>
                  <a:pt x="21600" y="9514"/>
                </a:lnTo>
                <a:cubicBezTo>
                  <a:pt x="21600" y="9514"/>
                  <a:pt x="12685" y="21481"/>
                  <a:pt x="6491" y="21481"/>
                </a:cubicBezTo>
                <a:cubicBezTo>
                  <a:pt x="297" y="21481"/>
                  <a:pt x="0" y="21600"/>
                  <a:pt x="0" y="21600"/>
                </a:cubicBezTo>
                <a:close/>
              </a:path>
            </a:pathLst>
          </a:custGeom>
          <a:solidFill>
            <a:schemeClr val="tx2">
              <a:lumMod val="50000"/>
            </a:schemeClr>
          </a:solidFill>
          <a:ln w="12700" cap="flat">
            <a:noFill/>
            <a:miter lim="400000"/>
          </a:ln>
          <a:effectLst/>
        </p:spPr>
        <p:txBody>
          <a:bodyPr wrap="square" lIns="35717" tIns="35717" rIns="35717" bIns="35717" numCol="1" anchor="ctr">
            <a:noAutofit/>
          </a:bodyPr>
          <a:lstStyle/>
          <a:p>
            <a:endParaRPr/>
          </a:p>
        </p:txBody>
      </p:sp>
      <p:sp>
        <p:nvSpPr>
          <p:cNvPr id="18" name="Shape 151"/>
          <p:cNvSpPr/>
          <p:nvPr/>
        </p:nvSpPr>
        <p:spPr>
          <a:xfrm>
            <a:off x="-4542" y="-11348"/>
            <a:ext cx="9181376" cy="835459"/>
          </a:xfrm>
          <a:custGeom>
            <a:avLst/>
            <a:gdLst>
              <a:gd name="connsiteX0" fmla="*/ 1 w 21601"/>
              <a:gd name="connsiteY0" fmla="*/ 21565 h 21565"/>
              <a:gd name="connsiteX1" fmla="*/ 0 w 21601"/>
              <a:gd name="connsiteY1" fmla="*/ 295 h 21565"/>
              <a:gd name="connsiteX2" fmla="*/ 21601 w 21601"/>
              <a:gd name="connsiteY2" fmla="*/ 0 h 21565"/>
              <a:gd name="connsiteX3" fmla="*/ 21601 w 21601"/>
              <a:gd name="connsiteY3" fmla="*/ 9479 h 21565"/>
              <a:gd name="connsiteX4" fmla="*/ 6492 w 21601"/>
              <a:gd name="connsiteY4" fmla="*/ 21446 h 21565"/>
              <a:gd name="connsiteX5" fmla="*/ 1 w 21601"/>
              <a:gd name="connsiteY5" fmla="*/ 21565 h 21565"/>
              <a:gd name="connsiteX0" fmla="*/ 1 w 21601"/>
              <a:gd name="connsiteY0" fmla="*/ 21565 h 21565"/>
              <a:gd name="connsiteX1" fmla="*/ 0 w 21601"/>
              <a:gd name="connsiteY1" fmla="*/ 130 h 21565"/>
              <a:gd name="connsiteX2" fmla="*/ 21601 w 21601"/>
              <a:gd name="connsiteY2" fmla="*/ 0 h 21565"/>
              <a:gd name="connsiteX3" fmla="*/ 21601 w 21601"/>
              <a:gd name="connsiteY3" fmla="*/ 9479 h 21565"/>
              <a:gd name="connsiteX4" fmla="*/ 6492 w 21601"/>
              <a:gd name="connsiteY4" fmla="*/ 21446 h 21565"/>
              <a:gd name="connsiteX5" fmla="*/ 1 w 21601"/>
              <a:gd name="connsiteY5" fmla="*/ 21565 h 21565"/>
              <a:gd name="connsiteX0" fmla="*/ 1 w 21601"/>
              <a:gd name="connsiteY0" fmla="*/ 21435 h 21435"/>
              <a:gd name="connsiteX1" fmla="*/ 0 w 21601"/>
              <a:gd name="connsiteY1" fmla="*/ 0 h 21435"/>
              <a:gd name="connsiteX2" fmla="*/ 21601 w 21601"/>
              <a:gd name="connsiteY2" fmla="*/ 35 h 21435"/>
              <a:gd name="connsiteX3" fmla="*/ 21601 w 21601"/>
              <a:gd name="connsiteY3" fmla="*/ 9349 h 21435"/>
              <a:gd name="connsiteX4" fmla="*/ 6492 w 21601"/>
              <a:gd name="connsiteY4" fmla="*/ 21316 h 21435"/>
              <a:gd name="connsiteX5" fmla="*/ 1 w 21601"/>
              <a:gd name="connsiteY5" fmla="*/ 21435 h 21435"/>
              <a:gd name="connsiteX0" fmla="*/ 1 w 21601"/>
              <a:gd name="connsiteY0" fmla="*/ 21435 h 21435"/>
              <a:gd name="connsiteX1" fmla="*/ 0 w 21601"/>
              <a:gd name="connsiteY1" fmla="*/ 0 h 21435"/>
              <a:gd name="connsiteX2" fmla="*/ 21601 w 21601"/>
              <a:gd name="connsiteY2" fmla="*/ 35 h 21435"/>
              <a:gd name="connsiteX3" fmla="*/ 21601 w 21601"/>
              <a:gd name="connsiteY3" fmla="*/ 9349 h 21435"/>
              <a:gd name="connsiteX4" fmla="*/ 6492 w 21601"/>
              <a:gd name="connsiteY4" fmla="*/ 21316 h 21435"/>
              <a:gd name="connsiteX5" fmla="*/ 1 w 21601"/>
              <a:gd name="connsiteY5" fmla="*/ 21435 h 21435"/>
              <a:gd name="connsiteX0" fmla="*/ 1 w 21631"/>
              <a:gd name="connsiteY0" fmla="*/ 21435 h 21435"/>
              <a:gd name="connsiteX1" fmla="*/ 0 w 21631"/>
              <a:gd name="connsiteY1" fmla="*/ 0 h 21435"/>
              <a:gd name="connsiteX2" fmla="*/ 21631 w 21631"/>
              <a:gd name="connsiteY2" fmla="*/ 696 h 21435"/>
              <a:gd name="connsiteX3" fmla="*/ 21601 w 21631"/>
              <a:gd name="connsiteY3" fmla="*/ 9349 h 21435"/>
              <a:gd name="connsiteX4" fmla="*/ 6492 w 21631"/>
              <a:gd name="connsiteY4" fmla="*/ 21316 h 21435"/>
              <a:gd name="connsiteX5" fmla="*/ 1 w 21631"/>
              <a:gd name="connsiteY5" fmla="*/ 21435 h 21435"/>
              <a:gd name="connsiteX0" fmla="*/ 1 w 21646"/>
              <a:gd name="connsiteY0" fmla="*/ 21730 h 21730"/>
              <a:gd name="connsiteX1" fmla="*/ 0 w 21646"/>
              <a:gd name="connsiteY1" fmla="*/ 295 h 21730"/>
              <a:gd name="connsiteX2" fmla="*/ 21646 w 21646"/>
              <a:gd name="connsiteY2" fmla="*/ 0 h 21730"/>
              <a:gd name="connsiteX3" fmla="*/ 21601 w 21646"/>
              <a:gd name="connsiteY3" fmla="*/ 9644 h 21730"/>
              <a:gd name="connsiteX4" fmla="*/ 6492 w 21646"/>
              <a:gd name="connsiteY4" fmla="*/ 21611 h 21730"/>
              <a:gd name="connsiteX5" fmla="*/ 1 w 21646"/>
              <a:gd name="connsiteY5" fmla="*/ 21730 h 2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46" h="21730" extrusionOk="0">
                <a:moveTo>
                  <a:pt x="1" y="21730"/>
                </a:moveTo>
                <a:cubicBezTo>
                  <a:pt x="1" y="14640"/>
                  <a:pt x="0" y="7385"/>
                  <a:pt x="0" y="295"/>
                </a:cubicBezTo>
                <a:lnTo>
                  <a:pt x="21646" y="0"/>
                </a:lnTo>
                <a:cubicBezTo>
                  <a:pt x="21636" y="2884"/>
                  <a:pt x="21611" y="6760"/>
                  <a:pt x="21601" y="9644"/>
                </a:cubicBezTo>
                <a:cubicBezTo>
                  <a:pt x="21601" y="9644"/>
                  <a:pt x="12686" y="21611"/>
                  <a:pt x="6492" y="21611"/>
                </a:cubicBezTo>
                <a:cubicBezTo>
                  <a:pt x="298" y="21611"/>
                  <a:pt x="1" y="21730"/>
                  <a:pt x="1" y="21730"/>
                </a:cubicBezTo>
                <a:close/>
              </a:path>
            </a:pathLst>
          </a:custGeom>
          <a:solidFill>
            <a:schemeClr val="accent1">
              <a:lumMod val="75000"/>
            </a:schemeClr>
          </a:solidFill>
          <a:ln w="12700" cap="flat">
            <a:noFill/>
            <a:miter lim="400000"/>
          </a:ln>
          <a:effectLst/>
        </p:spPr>
        <p:txBody>
          <a:bodyPr wrap="square" lIns="35717" tIns="35717" rIns="35717" bIns="35717" numCol="1" anchor="ctr">
            <a:noAutofit/>
          </a:bodyPr>
          <a:lstStyle/>
          <a:p>
            <a:endParaRPr/>
          </a:p>
        </p:txBody>
      </p:sp>
      <p:sp>
        <p:nvSpPr>
          <p:cNvPr id="21" name="Shape 153"/>
          <p:cNvSpPr/>
          <p:nvPr/>
        </p:nvSpPr>
        <p:spPr>
          <a:xfrm>
            <a:off x="1713899" y="102133"/>
            <a:ext cx="5491787" cy="564574"/>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5717" tIns="35717" rIns="35717" bIns="35717" numCol="1" anchor="t">
            <a:spAutoFit/>
          </a:bodyPr>
          <a:lstStyle/>
          <a:p>
            <a:pPr algn="ctr"/>
            <a:r>
              <a:rPr lang="it-IT" sz="1600" dirty="0">
                <a:solidFill>
                  <a:schemeClr val="bg1"/>
                </a:solidFill>
              </a:rPr>
              <a:t>La tutela dei dati personali nell'ambito dei fenomeni migratori</a:t>
            </a:r>
            <a:endParaRPr lang="it-IT" sz="1600" b="1" i="1" dirty="0">
              <a:solidFill>
                <a:schemeClr val="bg1"/>
              </a:solidFill>
            </a:endParaRPr>
          </a:p>
          <a:p>
            <a:endParaRPr sz="1600" dirty="0">
              <a:solidFill>
                <a:schemeClr val="bg1"/>
              </a:solidFill>
              <a:latin typeface="+mj-lt"/>
              <a:cs typeface="Cali"/>
            </a:endParaRPr>
          </a:p>
        </p:txBody>
      </p:sp>
      <p:sp>
        <p:nvSpPr>
          <p:cNvPr id="28" name="Shape 156"/>
          <p:cNvSpPr/>
          <p:nvPr/>
        </p:nvSpPr>
        <p:spPr>
          <a:xfrm rot="10800000">
            <a:off x="-4119" y="6341349"/>
            <a:ext cx="9157785" cy="47351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4" y="0"/>
                </a:lnTo>
                <a:lnTo>
                  <a:pt x="21600" y="35"/>
                </a:lnTo>
                <a:lnTo>
                  <a:pt x="21600" y="9514"/>
                </a:lnTo>
                <a:cubicBezTo>
                  <a:pt x="21600" y="9514"/>
                  <a:pt x="12685" y="21481"/>
                  <a:pt x="6491" y="21481"/>
                </a:cubicBezTo>
                <a:cubicBezTo>
                  <a:pt x="297" y="21481"/>
                  <a:pt x="0" y="21600"/>
                  <a:pt x="0" y="21600"/>
                </a:cubicBezTo>
                <a:close/>
              </a:path>
            </a:pathLst>
          </a:custGeom>
          <a:solidFill>
            <a:schemeClr val="tx2">
              <a:lumMod val="50000"/>
            </a:schemeClr>
          </a:solidFill>
          <a:ln w="12700" cap="flat">
            <a:noFill/>
            <a:miter lim="400000"/>
          </a:ln>
          <a:effectLst/>
        </p:spPr>
        <p:txBody>
          <a:bodyPr wrap="square" lIns="35717" tIns="35717" rIns="35717" bIns="35717" numCol="1" anchor="ctr">
            <a:noAutofit/>
          </a:bodyPr>
          <a:lstStyle/>
          <a:p>
            <a:endParaRPr/>
          </a:p>
        </p:txBody>
      </p:sp>
      <p:sp>
        <p:nvSpPr>
          <p:cNvPr id="29" name="Shape 157"/>
          <p:cNvSpPr/>
          <p:nvPr/>
        </p:nvSpPr>
        <p:spPr>
          <a:xfrm rot="10800000">
            <a:off x="-41" y="6429136"/>
            <a:ext cx="9157785" cy="447229"/>
          </a:xfrm>
          <a:custGeom>
            <a:avLst/>
            <a:gdLst>
              <a:gd name="connsiteX0" fmla="*/ 0 w 21600"/>
              <a:gd name="connsiteY0" fmla="*/ 21600 h 21600"/>
              <a:gd name="connsiteX1" fmla="*/ 14 w 21600"/>
              <a:gd name="connsiteY1" fmla="*/ 0 h 21600"/>
              <a:gd name="connsiteX2" fmla="*/ 21600 w 21600"/>
              <a:gd name="connsiteY2" fmla="*/ 994 h 21600"/>
              <a:gd name="connsiteX3" fmla="*/ 21600 w 21600"/>
              <a:gd name="connsiteY3" fmla="*/ 9514 h 21600"/>
              <a:gd name="connsiteX4" fmla="*/ 6491 w 21600"/>
              <a:gd name="connsiteY4" fmla="*/ 21481 h 21600"/>
              <a:gd name="connsiteX5" fmla="*/ 0 w 21600"/>
              <a:gd name="connsiteY5" fmla="*/ 21600 h 21600"/>
              <a:gd name="connsiteX0" fmla="*/ 0 w 21600"/>
              <a:gd name="connsiteY0" fmla="*/ 22525 h 22525"/>
              <a:gd name="connsiteX1" fmla="*/ 14 w 21600"/>
              <a:gd name="connsiteY1" fmla="*/ 925 h 22525"/>
              <a:gd name="connsiteX2" fmla="*/ 21600 w 21600"/>
              <a:gd name="connsiteY2" fmla="*/ 0 h 22525"/>
              <a:gd name="connsiteX3" fmla="*/ 21600 w 21600"/>
              <a:gd name="connsiteY3" fmla="*/ 10439 h 22525"/>
              <a:gd name="connsiteX4" fmla="*/ 6491 w 21600"/>
              <a:gd name="connsiteY4" fmla="*/ 22406 h 22525"/>
              <a:gd name="connsiteX5" fmla="*/ 0 w 21600"/>
              <a:gd name="connsiteY5" fmla="*/ 22525 h 22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00" h="22525" extrusionOk="0">
                <a:moveTo>
                  <a:pt x="0" y="22525"/>
                </a:moveTo>
                <a:cubicBezTo>
                  <a:pt x="5" y="15325"/>
                  <a:pt x="9" y="8125"/>
                  <a:pt x="14" y="925"/>
                </a:cubicBezTo>
                <a:lnTo>
                  <a:pt x="21600" y="0"/>
                </a:lnTo>
                <a:lnTo>
                  <a:pt x="21600" y="10439"/>
                </a:lnTo>
                <a:cubicBezTo>
                  <a:pt x="21600" y="10439"/>
                  <a:pt x="12685" y="22406"/>
                  <a:pt x="6491" y="22406"/>
                </a:cubicBezTo>
                <a:cubicBezTo>
                  <a:pt x="297" y="22406"/>
                  <a:pt x="0" y="22525"/>
                  <a:pt x="0" y="22525"/>
                </a:cubicBezTo>
                <a:close/>
              </a:path>
            </a:pathLst>
          </a:custGeom>
          <a:solidFill>
            <a:schemeClr val="accent1">
              <a:lumMod val="75000"/>
            </a:schemeClr>
          </a:solidFill>
          <a:ln w="12700" cap="flat">
            <a:noFill/>
            <a:miter lim="400000"/>
          </a:ln>
          <a:effectLst/>
        </p:spPr>
        <p:txBody>
          <a:bodyPr wrap="square" lIns="35717" tIns="35717" rIns="35717" bIns="35717" numCol="1" anchor="ctr">
            <a:noAutofit/>
          </a:bodyPr>
          <a:lstStyle/>
          <a:p>
            <a:endParaRPr dirty="0"/>
          </a:p>
        </p:txBody>
      </p:sp>
      <p:sp>
        <p:nvSpPr>
          <p:cNvPr id="30" name="Shape 159"/>
          <p:cNvSpPr/>
          <p:nvPr/>
        </p:nvSpPr>
        <p:spPr>
          <a:xfrm>
            <a:off x="4606250" y="6531313"/>
            <a:ext cx="4339829" cy="22602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5717" tIns="35717" rIns="35717" bIns="35717" numCol="1" anchor="ctr">
            <a:spAutoFit/>
          </a:bodyPr>
          <a:lstStyle>
            <a:lvl1pPr algn="r"/>
          </a:lstStyle>
          <a:p>
            <a:r>
              <a:rPr lang="it-IT" sz="1000" dirty="0">
                <a:solidFill>
                  <a:schemeClr val="bg1"/>
                </a:solidFill>
              </a:rPr>
              <a:t>Mirko Forti– Dipartimento di Giurisprudenza</a:t>
            </a:r>
            <a:endParaRPr sz="1000" dirty="0">
              <a:solidFill>
                <a:schemeClr val="bg1"/>
              </a:solidFill>
            </a:endParaRPr>
          </a:p>
        </p:txBody>
      </p:sp>
      <p:pic>
        <p:nvPicPr>
          <p:cNvPr id="2" name="Immagine 1">
            <a:extLst>
              <a:ext uri="{FF2B5EF4-FFF2-40B4-BE49-F238E27FC236}">
                <a16:creationId xmlns:a16="http://schemas.microsoft.com/office/drawing/2014/main" id="{1D67F64A-51B8-49AB-9E1D-D206A4D50486}"/>
              </a:ext>
            </a:extLst>
          </p:cNvPr>
          <p:cNvPicPr>
            <a:picLocks noChangeAspect="1"/>
          </p:cNvPicPr>
          <p:nvPr/>
        </p:nvPicPr>
        <p:blipFill>
          <a:blip r:embed="rId3"/>
          <a:stretch>
            <a:fillRect/>
          </a:stretch>
        </p:blipFill>
        <p:spPr>
          <a:xfrm>
            <a:off x="-19128" y="0"/>
            <a:ext cx="1493649" cy="932769"/>
          </a:xfrm>
          <a:prstGeom prst="rect">
            <a:avLst/>
          </a:prstGeom>
        </p:spPr>
      </p:pic>
      <p:sp>
        <p:nvSpPr>
          <p:cNvPr id="3" name="CasellaDiTesto 2">
            <a:extLst>
              <a:ext uri="{FF2B5EF4-FFF2-40B4-BE49-F238E27FC236}">
                <a16:creationId xmlns:a16="http://schemas.microsoft.com/office/drawing/2014/main" id="{1381F5C5-9FB6-4627-8E73-43FA5971E0F7}"/>
              </a:ext>
            </a:extLst>
          </p:cNvPr>
          <p:cNvSpPr txBox="1"/>
          <p:nvPr/>
        </p:nvSpPr>
        <p:spPr>
          <a:xfrm>
            <a:off x="1474521" y="1060198"/>
            <a:ext cx="6211740" cy="707886"/>
          </a:xfrm>
          <a:prstGeom prst="rect">
            <a:avLst/>
          </a:prstGeom>
          <a:noFill/>
        </p:spPr>
        <p:txBody>
          <a:bodyPr wrap="square" rtlCol="0">
            <a:spAutoFit/>
          </a:bodyPr>
          <a:lstStyle/>
          <a:p>
            <a:pPr algn="ctr"/>
            <a:r>
              <a:rPr lang="it-IT" sz="2000" b="1" i="1" dirty="0"/>
              <a:t>Privacy by design e privacy by default nella gestione dei fenomeni migratori</a:t>
            </a:r>
          </a:p>
        </p:txBody>
      </p:sp>
      <p:sp>
        <p:nvSpPr>
          <p:cNvPr id="4" name="CasellaDiTesto 3">
            <a:extLst>
              <a:ext uri="{FF2B5EF4-FFF2-40B4-BE49-F238E27FC236}">
                <a16:creationId xmlns:a16="http://schemas.microsoft.com/office/drawing/2014/main" id="{498F4185-1AEA-44B4-840F-82474EB11CFD}"/>
              </a:ext>
            </a:extLst>
          </p:cNvPr>
          <p:cNvSpPr txBox="1"/>
          <p:nvPr/>
        </p:nvSpPr>
        <p:spPr>
          <a:xfrm>
            <a:off x="357809" y="2409369"/>
            <a:ext cx="8494643" cy="3416320"/>
          </a:xfrm>
          <a:prstGeom prst="rect">
            <a:avLst/>
          </a:prstGeom>
          <a:noFill/>
        </p:spPr>
        <p:txBody>
          <a:bodyPr wrap="square" rtlCol="0">
            <a:spAutoFit/>
          </a:bodyPr>
          <a:lstStyle/>
          <a:p>
            <a:pPr algn="just"/>
            <a:r>
              <a:rPr lang="it-IT" b="1" i="1" dirty="0"/>
              <a:t>Privacy by design: </a:t>
            </a:r>
            <a:r>
              <a:rPr lang="it-IT" dirty="0"/>
              <a:t>Qualsiasi trattamento dati deve essere progettato tenendo conto delle esigenze di privacy e tutela delle informazioni personali.</a:t>
            </a:r>
          </a:p>
          <a:p>
            <a:pPr algn="just"/>
            <a:endParaRPr lang="it-IT" b="1" i="1" dirty="0"/>
          </a:p>
          <a:p>
            <a:r>
              <a:rPr lang="it-IT" b="1" i="1" dirty="0"/>
              <a:t>Privacy by default: </a:t>
            </a:r>
            <a:r>
              <a:rPr lang="it-IT" dirty="0"/>
              <a:t>Impone al titolare di predisporre misure specifiche per garantire un idoneo trattamento dei dati raccolti secondo le finalità e gli scopi prefissati e rispettando altresì il principio di necessità e proporzionalità della </a:t>
            </a:r>
            <a:r>
              <a:rPr lang="it-IT" i="1" dirty="0"/>
              <a:t>data </a:t>
            </a:r>
            <a:r>
              <a:rPr lang="it-IT" i="1" dirty="0" err="1"/>
              <a:t>protection</a:t>
            </a:r>
            <a:r>
              <a:rPr lang="it-IT" i="1" dirty="0"/>
              <a:t>.</a:t>
            </a:r>
          </a:p>
          <a:p>
            <a:endParaRPr lang="it-IT" i="1" dirty="0"/>
          </a:p>
          <a:p>
            <a:r>
              <a:rPr lang="it-IT" dirty="0"/>
              <a:t>La raccolta dati nell’ambito dei fenomeni migratori non fa eccezione: le autorità nazionali di frontiera e le </a:t>
            </a:r>
            <a:r>
              <a:rPr lang="it-IT" dirty="0" err="1"/>
              <a:t>Ngos</a:t>
            </a:r>
            <a:r>
              <a:rPr lang="it-IT" dirty="0"/>
              <a:t> devono rispettare i principi summenzionati</a:t>
            </a:r>
          </a:p>
          <a:p>
            <a:endParaRPr lang="it-IT" dirty="0"/>
          </a:p>
          <a:p>
            <a:r>
              <a:rPr lang="it-IT" b="1" i="1" dirty="0"/>
              <a:t> </a:t>
            </a:r>
            <a:endParaRPr lang="it-IT" dirty="0"/>
          </a:p>
          <a:p>
            <a:pPr algn="just"/>
            <a:endParaRPr lang="it-IT" b="1" i="1" dirty="0"/>
          </a:p>
        </p:txBody>
      </p:sp>
    </p:spTree>
    <p:extLst>
      <p:ext uri="{BB962C8B-B14F-4D97-AF65-F5344CB8AC3E}">
        <p14:creationId xmlns:p14="http://schemas.microsoft.com/office/powerpoint/2010/main" val="39428013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Connettore 1 18"/>
          <p:cNvCxnSpPr/>
          <p:nvPr/>
        </p:nvCxnSpPr>
        <p:spPr>
          <a:xfrm>
            <a:off x="1754235" y="3430708"/>
            <a:ext cx="5631212" cy="0"/>
          </a:xfrm>
          <a:prstGeom prst="line">
            <a:avLst/>
          </a:prstGeom>
          <a:ln w="3175" cmpd="sng">
            <a:solidFill>
              <a:schemeClr val="bg1"/>
            </a:solidFill>
            <a:prstDash val="solid"/>
          </a:ln>
          <a:effectLst/>
        </p:spPr>
        <p:style>
          <a:lnRef idx="2">
            <a:schemeClr val="accent1"/>
          </a:lnRef>
          <a:fillRef idx="0">
            <a:schemeClr val="accent1"/>
          </a:fillRef>
          <a:effectRef idx="1">
            <a:schemeClr val="accent1"/>
          </a:effectRef>
          <a:fontRef idx="minor">
            <a:schemeClr val="tx1"/>
          </a:fontRef>
        </p:style>
      </p:cxnSp>
      <p:sp>
        <p:nvSpPr>
          <p:cNvPr id="17" name="Shape 150"/>
          <p:cNvSpPr/>
          <p:nvPr/>
        </p:nvSpPr>
        <p:spPr>
          <a:xfrm>
            <a:off x="-40" y="104425"/>
            <a:ext cx="9157786" cy="83046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4" y="0"/>
                </a:lnTo>
                <a:lnTo>
                  <a:pt x="21600" y="35"/>
                </a:lnTo>
                <a:lnTo>
                  <a:pt x="21600" y="9514"/>
                </a:lnTo>
                <a:cubicBezTo>
                  <a:pt x="21600" y="9514"/>
                  <a:pt x="12685" y="21481"/>
                  <a:pt x="6491" y="21481"/>
                </a:cubicBezTo>
                <a:cubicBezTo>
                  <a:pt x="297" y="21481"/>
                  <a:pt x="0" y="21600"/>
                  <a:pt x="0" y="21600"/>
                </a:cubicBezTo>
                <a:close/>
              </a:path>
            </a:pathLst>
          </a:custGeom>
          <a:solidFill>
            <a:schemeClr val="tx2">
              <a:lumMod val="50000"/>
            </a:schemeClr>
          </a:solidFill>
          <a:ln w="12700" cap="flat">
            <a:noFill/>
            <a:miter lim="400000"/>
          </a:ln>
          <a:effectLst/>
        </p:spPr>
        <p:txBody>
          <a:bodyPr wrap="square" lIns="35717" tIns="35717" rIns="35717" bIns="35717" numCol="1" anchor="ctr">
            <a:noAutofit/>
          </a:bodyPr>
          <a:lstStyle/>
          <a:p>
            <a:endParaRPr/>
          </a:p>
        </p:txBody>
      </p:sp>
      <p:sp>
        <p:nvSpPr>
          <p:cNvPr id="18" name="Shape 151"/>
          <p:cNvSpPr/>
          <p:nvPr/>
        </p:nvSpPr>
        <p:spPr>
          <a:xfrm>
            <a:off x="-4542" y="-11348"/>
            <a:ext cx="9181376" cy="835459"/>
          </a:xfrm>
          <a:custGeom>
            <a:avLst/>
            <a:gdLst>
              <a:gd name="connsiteX0" fmla="*/ 1 w 21601"/>
              <a:gd name="connsiteY0" fmla="*/ 21565 h 21565"/>
              <a:gd name="connsiteX1" fmla="*/ 0 w 21601"/>
              <a:gd name="connsiteY1" fmla="*/ 295 h 21565"/>
              <a:gd name="connsiteX2" fmla="*/ 21601 w 21601"/>
              <a:gd name="connsiteY2" fmla="*/ 0 h 21565"/>
              <a:gd name="connsiteX3" fmla="*/ 21601 w 21601"/>
              <a:gd name="connsiteY3" fmla="*/ 9479 h 21565"/>
              <a:gd name="connsiteX4" fmla="*/ 6492 w 21601"/>
              <a:gd name="connsiteY4" fmla="*/ 21446 h 21565"/>
              <a:gd name="connsiteX5" fmla="*/ 1 w 21601"/>
              <a:gd name="connsiteY5" fmla="*/ 21565 h 21565"/>
              <a:gd name="connsiteX0" fmla="*/ 1 w 21601"/>
              <a:gd name="connsiteY0" fmla="*/ 21565 h 21565"/>
              <a:gd name="connsiteX1" fmla="*/ 0 w 21601"/>
              <a:gd name="connsiteY1" fmla="*/ 130 h 21565"/>
              <a:gd name="connsiteX2" fmla="*/ 21601 w 21601"/>
              <a:gd name="connsiteY2" fmla="*/ 0 h 21565"/>
              <a:gd name="connsiteX3" fmla="*/ 21601 w 21601"/>
              <a:gd name="connsiteY3" fmla="*/ 9479 h 21565"/>
              <a:gd name="connsiteX4" fmla="*/ 6492 w 21601"/>
              <a:gd name="connsiteY4" fmla="*/ 21446 h 21565"/>
              <a:gd name="connsiteX5" fmla="*/ 1 w 21601"/>
              <a:gd name="connsiteY5" fmla="*/ 21565 h 21565"/>
              <a:gd name="connsiteX0" fmla="*/ 1 w 21601"/>
              <a:gd name="connsiteY0" fmla="*/ 21435 h 21435"/>
              <a:gd name="connsiteX1" fmla="*/ 0 w 21601"/>
              <a:gd name="connsiteY1" fmla="*/ 0 h 21435"/>
              <a:gd name="connsiteX2" fmla="*/ 21601 w 21601"/>
              <a:gd name="connsiteY2" fmla="*/ 35 h 21435"/>
              <a:gd name="connsiteX3" fmla="*/ 21601 w 21601"/>
              <a:gd name="connsiteY3" fmla="*/ 9349 h 21435"/>
              <a:gd name="connsiteX4" fmla="*/ 6492 w 21601"/>
              <a:gd name="connsiteY4" fmla="*/ 21316 h 21435"/>
              <a:gd name="connsiteX5" fmla="*/ 1 w 21601"/>
              <a:gd name="connsiteY5" fmla="*/ 21435 h 21435"/>
              <a:gd name="connsiteX0" fmla="*/ 1 w 21601"/>
              <a:gd name="connsiteY0" fmla="*/ 21435 h 21435"/>
              <a:gd name="connsiteX1" fmla="*/ 0 w 21601"/>
              <a:gd name="connsiteY1" fmla="*/ 0 h 21435"/>
              <a:gd name="connsiteX2" fmla="*/ 21601 w 21601"/>
              <a:gd name="connsiteY2" fmla="*/ 35 h 21435"/>
              <a:gd name="connsiteX3" fmla="*/ 21601 w 21601"/>
              <a:gd name="connsiteY3" fmla="*/ 9349 h 21435"/>
              <a:gd name="connsiteX4" fmla="*/ 6492 w 21601"/>
              <a:gd name="connsiteY4" fmla="*/ 21316 h 21435"/>
              <a:gd name="connsiteX5" fmla="*/ 1 w 21601"/>
              <a:gd name="connsiteY5" fmla="*/ 21435 h 21435"/>
              <a:gd name="connsiteX0" fmla="*/ 1 w 21631"/>
              <a:gd name="connsiteY0" fmla="*/ 21435 h 21435"/>
              <a:gd name="connsiteX1" fmla="*/ 0 w 21631"/>
              <a:gd name="connsiteY1" fmla="*/ 0 h 21435"/>
              <a:gd name="connsiteX2" fmla="*/ 21631 w 21631"/>
              <a:gd name="connsiteY2" fmla="*/ 696 h 21435"/>
              <a:gd name="connsiteX3" fmla="*/ 21601 w 21631"/>
              <a:gd name="connsiteY3" fmla="*/ 9349 h 21435"/>
              <a:gd name="connsiteX4" fmla="*/ 6492 w 21631"/>
              <a:gd name="connsiteY4" fmla="*/ 21316 h 21435"/>
              <a:gd name="connsiteX5" fmla="*/ 1 w 21631"/>
              <a:gd name="connsiteY5" fmla="*/ 21435 h 21435"/>
              <a:gd name="connsiteX0" fmla="*/ 1 w 21646"/>
              <a:gd name="connsiteY0" fmla="*/ 21730 h 21730"/>
              <a:gd name="connsiteX1" fmla="*/ 0 w 21646"/>
              <a:gd name="connsiteY1" fmla="*/ 295 h 21730"/>
              <a:gd name="connsiteX2" fmla="*/ 21646 w 21646"/>
              <a:gd name="connsiteY2" fmla="*/ 0 h 21730"/>
              <a:gd name="connsiteX3" fmla="*/ 21601 w 21646"/>
              <a:gd name="connsiteY3" fmla="*/ 9644 h 21730"/>
              <a:gd name="connsiteX4" fmla="*/ 6492 w 21646"/>
              <a:gd name="connsiteY4" fmla="*/ 21611 h 21730"/>
              <a:gd name="connsiteX5" fmla="*/ 1 w 21646"/>
              <a:gd name="connsiteY5" fmla="*/ 21730 h 2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46" h="21730" extrusionOk="0">
                <a:moveTo>
                  <a:pt x="1" y="21730"/>
                </a:moveTo>
                <a:cubicBezTo>
                  <a:pt x="1" y="14640"/>
                  <a:pt x="0" y="7385"/>
                  <a:pt x="0" y="295"/>
                </a:cubicBezTo>
                <a:lnTo>
                  <a:pt x="21646" y="0"/>
                </a:lnTo>
                <a:cubicBezTo>
                  <a:pt x="21636" y="2884"/>
                  <a:pt x="21611" y="6760"/>
                  <a:pt x="21601" y="9644"/>
                </a:cubicBezTo>
                <a:cubicBezTo>
                  <a:pt x="21601" y="9644"/>
                  <a:pt x="12686" y="21611"/>
                  <a:pt x="6492" y="21611"/>
                </a:cubicBezTo>
                <a:cubicBezTo>
                  <a:pt x="298" y="21611"/>
                  <a:pt x="1" y="21730"/>
                  <a:pt x="1" y="21730"/>
                </a:cubicBezTo>
                <a:close/>
              </a:path>
            </a:pathLst>
          </a:custGeom>
          <a:solidFill>
            <a:schemeClr val="accent1">
              <a:lumMod val="75000"/>
            </a:schemeClr>
          </a:solidFill>
          <a:ln w="12700" cap="flat">
            <a:noFill/>
            <a:miter lim="400000"/>
          </a:ln>
          <a:effectLst/>
        </p:spPr>
        <p:txBody>
          <a:bodyPr wrap="square" lIns="35717" tIns="35717" rIns="35717" bIns="35717" numCol="1" anchor="ctr">
            <a:noAutofit/>
          </a:bodyPr>
          <a:lstStyle/>
          <a:p>
            <a:endParaRPr/>
          </a:p>
        </p:txBody>
      </p:sp>
      <p:sp>
        <p:nvSpPr>
          <p:cNvPr id="21" name="Shape 153"/>
          <p:cNvSpPr/>
          <p:nvPr/>
        </p:nvSpPr>
        <p:spPr>
          <a:xfrm>
            <a:off x="1606419" y="57422"/>
            <a:ext cx="5491787" cy="564574"/>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5717" tIns="35717" rIns="35717" bIns="35717" numCol="1" anchor="t">
            <a:spAutoFit/>
          </a:bodyPr>
          <a:lstStyle/>
          <a:p>
            <a:pPr algn="ctr"/>
            <a:r>
              <a:rPr lang="it-IT" sz="1600" dirty="0">
                <a:solidFill>
                  <a:schemeClr val="bg1"/>
                </a:solidFill>
              </a:rPr>
              <a:t>La tutela dei dati personali nell'ambito dei fenomeni migratori</a:t>
            </a:r>
            <a:endParaRPr lang="it-IT" sz="1600" b="1" i="1" dirty="0">
              <a:solidFill>
                <a:schemeClr val="bg1"/>
              </a:solidFill>
            </a:endParaRPr>
          </a:p>
          <a:p>
            <a:endParaRPr sz="1600" dirty="0">
              <a:solidFill>
                <a:schemeClr val="bg1"/>
              </a:solidFill>
              <a:latin typeface="+mj-lt"/>
              <a:cs typeface="Cali"/>
            </a:endParaRPr>
          </a:p>
        </p:txBody>
      </p:sp>
      <p:sp>
        <p:nvSpPr>
          <p:cNvPr id="28" name="Shape 156"/>
          <p:cNvSpPr/>
          <p:nvPr/>
        </p:nvSpPr>
        <p:spPr>
          <a:xfrm rot="10800000">
            <a:off x="-4119" y="6341349"/>
            <a:ext cx="9157785" cy="47351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4" y="0"/>
                </a:lnTo>
                <a:lnTo>
                  <a:pt x="21600" y="35"/>
                </a:lnTo>
                <a:lnTo>
                  <a:pt x="21600" y="9514"/>
                </a:lnTo>
                <a:cubicBezTo>
                  <a:pt x="21600" y="9514"/>
                  <a:pt x="12685" y="21481"/>
                  <a:pt x="6491" y="21481"/>
                </a:cubicBezTo>
                <a:cubicBezTo>
                  <a:pt x="297" y="21481"/>
                  <a:pt x="0" y="21600"/>
                  <a:pt x="0" y="21600"/>
                </a:cubicBezTo>
                <a:close/>
              </a:path>
            </a:pathLst>
          </a:custGeom>
          <a:solidFill>
            <a:schemeClr val="tx2">
              <a:lumMod val="50000"/>
            </a:schemeClr>
          </a:solidFill>
          <a:ln w="12700" cap="flat">
            <a:noFill/>
            <a:miter lim="400000"/>
          </a:ln>
          <a:effectLst/>
        </p:spPr>
        <p:txBody>
          <a:bodyPr wrap="square" lIns="35717" tIns="35717" rIns="35717" bIns="35717" numCol="1" anchor="ctr">
            <a:noAutofit/>
          </a:bodyPr>
          <a:lstStyle/>
          <a:p>
            <a:endParaRPr/>
          </a:p>
        </p:txBody>
      </p:sp>
      <p:sp>
        <p:nvSpPr>
          <p:cNvPr id="29" name="Shape 157"/>
          <p:cNvSpPr/>
          <p:nvPr/>
        </p:nvSpPr>
        <p:spPr>
          <a:xfrm rot="10800000">
            <a:off x="-41" y="6429136"/>
            <a:ext cx="9157785" cy="447229"/>
          </a:xfrm>
          <a:custGeom>
            <a:avLst/>
            <a:gdLst>
              <a:gd name="connsiteX0" fmla="*/ 0 w 21600"/>
              <a:gd name="connsiteY0" fmla="*/ 21600 h 21600"/>
              <a:gd name="connsiteX1" fmla="*/ 14 w 21600"/>
              <a:gd name="connsiteY1" fmla="*/ 0 h 21600"/>
              <a:gd name="connsiteX2" fmla="*/ 21600 w 21600"/>
              <a:gd name="connsiteY2" fmla="*/ 994 h 21600"/>
              <a:gd name="connsiteX3" fmla="*/ 21600 w 21600"/>
              <a:gd name="connsiteY3" fmla="*/ 9514 h 21600"/>
              <a:gd name="connsiteX4" fmla="*/ 6491 w 21600"/>
              <a:gd name="connsiteY4" fmla="*/ 21481 h 21600"/>
              <a:gd name="connsiteX5" fmla="*/ 0 w 21600"/>
              <a:gd name="connsiteY5" fmla="*/ 21600 h 21600"/>
              <a:gd name="connsiteX0" fmla="*/ 0 w 21600"/>
              <a:gd name="connsiteY0" fmla="*/ 22525 h 22525"/>
              <a:gd name="connsiteX1" fmla="*/ 14 w 21600"/>
              <a:gd name="connsiteY1" fmla="*/ 925 h 22525"/>
              <a:gd name="connsiteX2" fmla="*/ 21600 w 21600"/>
              <a:gd name="connsiteY2" fmla="*/ 0 h 22525"/>
              <a:gd name="connsiteX3" fmla="*/ 21600 w 21600"/>
              <a:gd name="connsiteY3" fmla="*/ 10439 h 22525"/>
              <a:gd name="connsiteX4" fmla="*/ 6491 w 21600"/>
              <a:gd name="connsiteY4" fmla="*/ 22406 h 22525"/>
              <a:gd name="connsiteX5" fmla="*/ 0 w 21600"/>
              <a:gd name="connsiteY5" fmla="*/ 22525 h 22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00" h="22525" extrusionOk="0">
                <a:moveTo>
                  <a:pt x="0" y="22525"/>
                </a:moveTo>
                <a:cubicBezTo>
                  <a:pt x="5" y="15325"/>
                  <a:pt x="9" y="8125"/>
                  <a:pt x="14" y="925"/>
                </a:cubicBezTo>
                <a:lnTo>
                  <a:pt x="21600" y="0"/>
                </a:lnTo>
                <a:lnTo>
                  <a:pt x="21600" y="10439"/>
                </a:lnTo>
                <a:cubicBezTo>
                  <a:pt x="21600" y="10439"/>
                  <a:pt x="12685" y="22406"/>
                  <a:pt x="6491" y="22406"/>
                </a:cubicBezTo>
                <a:cubicBezTo>
                  <a:pt x="297" y="22406"/>
                  <a:pt x="0" y="22525"/>
                  <a:pt x="0" y="22525"/>
                </a:cubicBezTo>
                <a:close/>
              </a:path>
            </a:pathLst>
          </a:custGeom>
          <a:solidFill>
            <a:schemeClr val="accent1">
              <a:lumMod val="75000"/>
            </a:schemeClr>
          </a:solidFill>
          <a:ln w="12700" cap="flat">
            <a:noFill/>
            <a:miter lim="400000"/>
          </a:ln>
          <a:effectLst/>
        </p:spPr>
        <p:txBody>
          <a:bodyPr wrap="square" lIns="35717" tIns="35717" rIns="35717" bIns="35717" numCol="1" anchor="ctr">
            <a:noAutofit/>
          </a:bodyPr>
          <a:lstStyle/>
          <a:p>
            <a:endParaRPr dirty="0"/>
          </a:p>
        </p:txBody>
      </p:sp>
      <p:sp>
        <p:nvSpPr>
          <p:cNvPr id="30" name="Shape 159"/>
          <p:cNvSpPr/>
          <p:nvPr/>
        </p:nvSpPr>
        <p:spPr>
          <a:xfrm>
            <a:off x="4606250" y="6531313"/>
            <a:ext cx="4339829" cy="22602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5717" tIns="35717" rIns="35717" bIns="35717" numCol="1" anchor="ctr">
            <a:spAutoFit/>
          </a:bodyPr>
          <a:lstStyle>
            <a:lvl1pPr algn="r"/>
          </a:lstStyle>
          <a:p>
            <a:r>
              <a:rPr lang="it-IT" sz="1000" dirty="0">
                <a:solidFill>
                  <a:schemeClr val="bg1"/>
                </a:solidFill>
              </a:rPr>
              <a:t>Mirko Forti– Dipartimento di Giurisprudenza</a:t>
            </a:r>
            <a:endParaRPr sz="1000" dirty="0">
              <a:solidFill>
                <a:schemeClr val="bg1"/>
              </a:solidFill>
            </a:endParaRPr>
          </a:p>
        </p:txBody>
      </p:sp>
      <p:sp>
        <p:nvSpPr>
          <p:cNvPr id="4" name="CasellaDiTesto 3">
            <a:extLst>
              <a:ext uri="{FF2B5EF4-FFF2-40B4-BE49-F238E27FC236}">
                <a16:creationId xmlns:a16="http://schemas.microsoft.com/office/drawing/2014/main" id="{93EF948D-B88E-4541-8E65-A670E448B733}"/>
              </a:ext>
            </a:extLst>
          </p:cNvPr>
          <p:cNvSpPr txBox="1"/>
          <p:nvPr/>
        </p:nvSpPr>
        <p:spPr>
          <a:xfrm>
            <a:off x="1092115" y="1198758"/>
            <a:ext cx="7230250" cy="400110"/>
          </a:xfrm>
          <a:prstGeom prst="rect">
            <a:avLst/>
          </a:prstGeom>
          <a:noFill/>
        </p:spPr>
        <p:txBody>
          <a:bodyPr wrap="square" rtlCol="0">
            <a:spAutoFit/>
          </a:bodyPr>
          <a:lstStyle/>
          <a:p>
            <a:pPr algn="ctr"/>
            <a:r>
              <a:rPr lang="it-IT" sz="2000" b="1" i="1" dirty="0"/>
              <a:t>Quali diritti per i migranti secondo il GDPR?</a:t>
            </a:r>
          </a:p>
        </p:txBody>
      </p:sp>
      <p:sp>
        <p:nvSpPr>
          <p:cNvPr id="5" name="CasellaDiTesto 4">
            <a:extLst>
              <a:ext uri="{FF2B5EF4-FFF2-40B4-BE49-F238E27FC236}">
                <a16:creationId xmlns:a16="http://schemas.microsoft.com/office/drawing/2014/main" id="{BEA0C6A5-82C6-48DD-A344-532B4D61A144}"/>
              </a:ext>
            </a:extLst>
          </p:cNvPr>
          <p:cNvSpPr txBox="1"/>
          <p:nvPr/>
        </p:nvSpPr>
        <p:spPr>
          <a:xfrm>
            <a:off x="1261570" y="3190699"/>
            <a:ext cx="6616542" cy="369332"/>
          </a:xfrm>
          <a:prstGeom prst="rect">
            <a:avLst/>
          </a:prstGeom>
          <a:noFill/>
        </p:spPr>
        <p:txBody>
          <a:bodyPr wrap="square" rtlCol="0">
            <a:spAutoFit/>
          </a:bodyPr>
          <a:lstStyle/>
          <a:p>
            <a:pPr algn="just"/>
            <a:endParaRPr lang="it-IT" dirty="0"/>
          </a:p>
        </p:txBody>
      </p:sp>
      <p:sp>
        <p:nvSpPr>
          <p:cNvPr id="7" name="CasellaDiTesto 6">
            <a:extLst>
              <a:ext uri="{FF2B5EF4-FFF2-40B4-BE49-F238E27FC236}">
                <a16:creationId xmlns:a16="http://schemas.microsoft.com/office/drawing/2014/main" id="{61933804-662B-40E1-817A-3D19F3E30CF6}"/>
              </a:ext>
            </a:extLst>
          </p:cNvPr>
          <p:cNvSpPr txBox="1"/>
          <p:nvPr/>
        </p:nvSpPr>
        <p:spPr>
          <a:xfrm>
            <a:off x="437322" y="1975835"/>
            <a:ext cx="8375374" cy="3970318"/>
          </a:xfrm>
          <a:prstGeom prst="rect">
            <a:avLst/>
          </a:prstGeom>
          <a:noFill/>
        </p:spPr>
        <p:txBody>
          <a:bodyPr wrap="square" rtlCol="0">
            <a:spAutoFit/>
          </a:bodyPr>
          <a:lstStyle/>
          <a:p>
            <a:pPr marL="285750" indent="-285750" algn="just">
              <a:buFont typeface="Arial" panose="020B0604020202020204" pitchFamily="34" charset="0"/>
              <a:buChar char="•"/>
            </a:pPr>
            <a:r>
              <a:rPr lang="it-IT" dirty="0"/>
              <a:t>Diritto di accedere ai propri dati personali: artt.13-15 del GDPR. L’art.15 riconosce all’interessato il diritto ad essere informato sulla finalità del trattamento, i soggetti con cui saranno condivise le informazioni che lo riguardano, la durata della fase di gestione dei dati nonché della possibilità di rivolgersi a un’autorità garante per far valere i propri diritti.  Art.109 Convenzione per applicazione di Schengen: ogni individuo ha il diritto di chiedere l’accesso ai propri dati secondo quanto previsto dalla normativa nazionale di ogni Stato membro</a:t>
            </a:r>
          </a:p>
          <a:p>
            <a:pPr marL="285750" indent="-285750" algn="just">
              <a:buFont typeface="Arial" panose="020B0604020202020204" pitchFamily="34" charset="0"/>
              <a:buChar char="•"/>
            </a:pPr>
            <a:endParaRPr lang="it-IT" dirty="0"/>
          </a:p>
          <a:p>
            <a:pPr marL="285750" indent="-285750" algn="just">
              <a:buFont typeface="Arial" panose="020B0604020202020204" pitchFamily="34" charset="0"/>
              <a:buChar char="•"/>
            </a:pPr>
            <a:r>
              <a:rPr lang="it-IT" dirty="0"/>
              <a:t>Diritto all’oblio. Il diritto ad essere “dimenticato”: il soggetto interessato può chiedere al titolare del trattamento che i dati che lo riguardano vengano appunto cancellati e fatti cadere nell’oblio. Per l’art.17.1 GDPR l’oblio può avvenire quando è venuta meno la finalità del trattamento. Deroga all’applicazione quando il titolare del trattamento opera per finalità o interesse pubblico.</a:t>
            </a:r>
          </a:p>
          <a:p>
            <a:endParaRPr lang="it-IT" dirty="0"/>
          </a:p>
        </p:txBody>
      </p:sp>
      <p:sp>
        <p:nvSpPr>
          <p:cNvPr id="8" name="CasellaDiTesto 7">
            <a:extLst>
              <a:ext uri="{FF2B5EF4-FFF2-40B4-BE49-F238E27FC236}">
                <a16:creationId xmlns:a16="http://schemas.microsoft.com/office/drawing/2014/main" id="{8902295E-858F-4C3B-A0C6-DDE7E82083C0}"/>
              </a:ext>
            </a:extLst>
          </p:cNvPr>
          <p:cNvSpPr txBox="1"/>
          <p:nvPr/>
        </p:nvSpPr>
        <p:spPr>
          <a:xfrm>
            <a:off x="530087" y="4108174"/>
            <a:ext cx="8282609" cy="369332"/>
          </a:xfrm>
          <a:prstGeom prst="rect">
            <a:avLst/>
          </a:prstGeom>
          <a:noFill/>
        </p:spPr>
        <p:txBody>
          <a:bodyPr wrap="square" rtlCol="0">
            <a:spAutoFit/>
          </a:bodyPr>
          <a:lstStyle/>
          <a:p>
            <a:pPr algn="just"/>
            <a:endParaRPr lang="it-IT" dirty="0"/>
          </a:p>
        </p:txBody>
      </p:sp>
      <p:pic>
        <p:nvPicPr>
          <p:cNvPr id="2" name="Immagine 1">
            <a:extLst>
              <a:ext uri="{FF2B5EF4-FFF2-40B4-BE49-F238E27FC236}">
                <a16:creationId xmlns:a16="http://schemas.microsoft.com/office/drawing/2014/main" id="{01C02F85-32CF-41DD-8D3A-ABCB9BE7F712}"/>
              </a:ext>
            </a:extLst>
          </p:cNvPr>
          <p:cNvPicPr>
            <a:picLocks noChangeAspect="1"/>
          </p:cNvPicPr>
          <p:nvPr/>
        </p:nvPicPr>
        <p:blipFill>
          <a:blip r:embed="rId2"/>
          <a:stretch>
            <a:fillRect/>
          </a:stretch>
        </p:blipFill>
        <p:spPr>
          <a:xfrm>
            <a:off x="0" y="-12461"/>
            <a:ext cx="1474521" cy="920576"/>
          </a:xfrm>
          <a:prstGeom prst="rect">
            <a:avLst/>
          </a:prstGeom>
        </p:spPr>
      </p:pic>
    </p:spTree>
    <p:extLst>
      <p:ext uri="{BB962C8B-B14F-4D97-AF65-F5344CB8AC3E}">
        <p14:creationId xmlns:p14="http://schemas.microsoft.com/office/powerpoint/2010/main" val="33121760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Connettore 1 18"/>
          <p:cNvCxnSpPr/>
          <p:nvPr/>
        </p:nvCxnSpPr>
        <p:spPr>
          <a:xfrm>
            <a:off x="1754235" y="3430708"/>
            <a:ext cx="5631212" cy="0"/>
          </a:xfrm>
          <a:prstGeom prst="line">
            <a:avLst/>
          </a:prstGeom>
          <a:ln w="3175" cmpd="sng">
            <a:solidFill>
              <a:schemeClr val="bg1"/>
            </a:solidFill>
            <a:prstDash val="solid"/>
          </a:ln>
          <a:effectLst/>
        </p:spPr>
        <p:style>
          <a:lnRef idx="2">
            <a:schemeClr val="accent1"/>
          </a:lnRef>
          <a:fillRef idx="0">
            <a:schemeClr val="accent1"/>
          </a:fillRef>
          <a:effectRef idx="1">
            <a:schemeClr val="accent1"/>
          </a:effectRef>
          <a:fontRef idx="minor">
            <a:schemeClr val="tx1"/>
          </a:fontRef>
        </p:style>
      </p:cxnSp>
      <p:sp>
        <p:nvSpPr>
          <p:cNvPr id="17" name="Shape 150"/>
          <p:cNvSpPr/>
          <p:nvPr/>
        </p:nvSpPr>
        <p:spPr>
          <a:xfrm>
            <a:off x="-40" y="104425"/>
            <a:ext cx="9157786" cy="83046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4" y="0"/>
                </a:lnTo>
                <a:lnTo>
                  <a:pt x="21600" y="35"/>
                </a:lnTo>
                <a:lnTo>
                  <a:pt x="21600" y="9514"/>
                </a:lnTo>
                <a:cubicBezTo>
                  <a:pt x="21600" y="9514"/>
                  <a:pt x="12685" y="21481"/>
                  <a:pt x="6491" y="21481"/>
                </a:cubicBezTo>
                <a:cubicBezTo>
                  <a:pt x="297" y="21481"/>
                  <a:pt x="0" y="21600"/>
                  <a:pt x="0" y="21600"/>
                </a:cubicBezTo>
                <a:close/>
              </a:path>
            </a:pathLst>
          </a:custGeom>
          <a:solidFill>
            <a:schemeClr val="tx2">
              <a:lumMod val="50000"/>
            </a:schemeClr>
          </a:solidFill>
          <a:ln w="12700" cap="flat">
            <a:noFill/>
            <a:miter lim="400000"/>
          </a:ln>
          <a:effectLst/>
        </p:spPr>
        <p:txBody>
          <a:bodyPr wrap="square" lIns="35717" tIns="35717" rIns="35717" bIns="35717" numCol="1" anchor="ctr">
            <a:noAutofit/>
          </a:bodyPr>
          <a:lstStyle/>
          <a:p>
            <a:endParaRPr/>
          </a:p>
        </p:txBody>
      </p:sp>
      <p:sp>
        <p:nvSpPr>
          <p:cNvPr id="18" name="Shape 151"/>
          <p:cNvSpPr/>
          <p:nvPr/>
        </p:nvSpPr>
        <p:spPr>
          <a:xfrm>
            <a:off x="-4542" y="-11348"/>
            <a:ext cx="9181376" cy="835459"/>
          </a:xfrm>
          <a:custGeom>
            <a:avLst/>
            <a:gdLst>
              <a:gd name="connsiteX0" fmla="*/ 1 w 21601"/>
              <a:gd name="connsiteY0" fmla="*/ 21565 h 21565"/>
              <a:gd name="connsiteX1" fmla="*/ 0 w 21601"/>
              <a:gd name="connsiteY1" fmla="*/ 295 h 21565"/>
              <a:gd name="connsiteX2" fmla="*/ 21601 w 21601"/>
              <a:gd name="connsiteY2" fmla="*/ 0 h 21565"/>
              <a:gd name="connsiteX3" fmla="*/ 21601 w 21601"/>
              <a:gd name="connsiteY3" fmla="*/ 9479 h 21565"/>
              <a:gd name="connsiteX4" fmla="*/ 6492 w 21601"/>
              <a:gd name="connsiteY4" fmla="*/ 21446 h 21565"/>
              <a:gd name="connsiteX5" fmla="*/ 1 w 21601"/>
              <a:gd name="connsiteY5" fmla="*/ 21565 h 21565"/>
              <a:gd name="connsiteX0" fmla="*/ 1 w 21601"/>
              <a:gd name="connsiteY0" fmla="*/ 21565 h 21565"/>
              <a:gd name="connsiteX1" fmla="*/ 0 w 21601"/>
              <a:gd name="connsiteY1" fmla="*/ 130 h 21565"/>
              <a:gd name="connsiteX2" fmla="*/ 21601 w 21601"/>
              <a:gd name="connsiteY2" fmla="*/ 0 h 21565"/>
              <a:gd name="connsiteX3" fmla="*/ 21601 w 21601"/>
              <a:gd name="connsiteY3" fmla="*/ 9479 h 21565"/>
              <a:gd name="connsiteX4" fmla="*/ 6492 w 21601"/>
              <a:gd name="connsiteY4" fmla="*/ 21446 h 21565"/>
              <a:gd name="connsiteX5" fmla="*/ 1 w 21601"/>
              <a:gd name="connsiteY5" fmla="*/ 21565 h 21565"/>
              <a:gd name="connsiteX0" fmla="*/ 1 w 21601"/>
              <a:gd name="connsiteY0" fmla="*/ 21435 h 21435"/>
              <a:gd name="connsiteX1" fmla="*/ 0 w 21601"/>
              <a:gd name="connsiteY1" fmla="*/ 0 h 21435"/>
              <a:gd name="connsiteX2" fmla="*/ 21601 w 21601"/>
              <a:gd name="connsiteY2" fmla="*/ 35 h 21435"/>
              <a:gd name="connsiteX3" fmla="*/ 21601 w 21601"/>
              <a:gd name="connsiteY3" fmla="*/ 9349 h 21435"/>
              <a:gd name="connsiteX4" fmla="*/ 6492 w 21601"/>
              <a:gd name="connsiteY4" fmla="*/ 21316 h 21435"/>
              <a:gd name="connsiteX5" fmla="*/ 1 w 21601"/>
              <a:gd name="connsiteY5" fmla="*/ 21435 h 21435"/>
              <a:gd name="connsiteX0" fmla="*/ 1 w 21601"/>
              <a:gd name="connsiteY0" fmla="*/ 21435 h 21435"/>
              <a:gd name="connsiteX1" fmla="*/ 0 w 21601"/>
              <a:gd name="connsiteY1" fmla="*/ 0 h 21435"/>
              <a:gd name="connsiteX2" fmla="*/ 21601 w 21601"/>
              <a:gd name="connsiteY2" fmla="*/ 35 h 21435"/>
              <a:gd name="connsiteX3" fmla="*/ 21601 w 21601"/>
              <a:gd name="connsiteY3" fmla="*/ 9349 h 21435"/>
              <a:gd name="connsiteX4" fmla="*/ 6492 w 21601"/>
              <a:gd name="connsiteY4" fmla="*/ 21316 h 21435"/>
              <a:gd name="connsiteX5" fmla="*/ 1 w 21601"/>
              <a:gd name="connsiteY5" fmla="*/ 21435 h 21435"/>
              <a:gd name="connsiteX0" fmla="*/ 1 w 21631"/>
              <a:gd name="connsiteY0" fmla="*/ 21435 h 21435"/>
              <a:gd name="connsiteX1" fmla="*/ 0 w 21631"/>
              <a:gd name="connsiteY1" fmla="*/ 0 h 21435"/>
              <a:gd name="connsiteX2" fmla="*/ 21631 w 21631"/>
              <a:gd name="connsiteY2" fmla="*/ 696 h 21435"/>
              <a:gd name="connsiteX3" fmla="*/ 21601 w 21631"/>
              <a:gd name="connsiteY3" fmla="*/ 9349 h 21435"/>
              <a:gd name="connsiteX4" fmla="*/ 6492 w 21631"/>
              <a:gd name="connsiteY4" fmla="*/ 21316 h 21435"/>
              <a:gd name="connsiteX5" fmla="*/ 1 w 21631"/>
              <a:gd name="connsiteY5" fmla="*/ 21435 h 21435"/>
              <a:gd name="connsiteX0" fmla="*/ 1 w 21646"/>
              <a:gd name="connsiteY0" fmla="*/ 21730 h 21730"/>
              <a:gd name="connsiteX1" fmla="*/ 0 w 21646"/>
              <a:gd name="connsiteY1" fmla="*/ 295 h 21730"/>
              <a:gd name="connsiteX2" fmla="*/ 21646 w 21646"/>
              <a:gd name="connsiteY2" fmla="*/ 0 h 21730"/>
              <a:gd name="connsiteX3" fmla="*/ 21601 w 21646"/>
              <a:gd name="connsiteY3" fmla="*/ 9644 h 21730"/>
              <a:gd name="connsiteX4" fmla="*/ 6492 w 21646"/>
              <a:gd name="connsiteY4" fmla="*/ 21611 h 21730"/>
              <a:gd name="connsiteX5" fmla="*/ 1 w 21646"/>
              <a:gd name="connsiteY5" fmla="*/ 21730 h 2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46" h="21730" extrusionOk="0">
                <a:moveTo>
                  <a:pt x="1" y="21730"/>
                </a:moveTo>
                <a:cubicBezTo>
                  <a:pt x="1" y="14640"/>
                  <a:pt x="0" y="7385"/>
                  <a:pt x="0" y="295"/>
                </a:cubicBezTo>
                <a:lnTo>
                  <a:pt x="21646" y="0"/>
                </a:lnTo>
                <a:cubicBezTo>
                  <a:pt x="21636" y="2884"/>
                  <a:pt x="21611" y="6760"/>
                  <a:pt x="21601" y="9644"/>
                </a:cubicBezTo>
                <a:cubicBezTo>
                  <a:pt x="21601" y="9644"/>
                  <a:pt x="12686" y="21611"/>
                  <a:pt x="6492" y="21611"/>
                </a:cubicBezTo>
                <a:cubicBezTo>
                  <a:pt x="298" y="21611"/>
                  <a:pt x="1" y="21730"/>
                  <a:pt x="1" y="21730"/>
                </a:cubicBezTo>
                <a:close/>
              </a:path>
            </a:pathLst>
          </a:custGeom>
          <a:solidFill>
            <a:schemeClr val="accent1">
              <a:lumMod val="75000"/>
            </a:schemeClr>
          </a:solidFill>
          <a:ln w="12700" cap="flat">
            <a:noFill/>
            <a:miter lim="400000"/>
          </a:ln>
          <a:effectLst/>
        </p:spPr>
        <p:txBody>
          <a:bodyPr wrap="square" lIns="35717" tIns="35717" rIns="35717" bIns="35717" numCol="1" anchor="ctr">
            <a:noAutofit/>
          </a:bodyPr>
          <a:lstStyle/>
          <a:p>
            <a:endParaRPr/>
          </a:p>
        </p:txBody>
      </p:sp>
      <p:sp>
        <p:nvSpPr>
          <p:cNvPr id="21" name="Shape 153"/>
          <p:cNvSpPr/>
          <p:nvPr/>
        </p:nvSpPr>
        <p:spPr>
          <a:xfrm>
            <a:off x="1704357" y="102133"/>
            <a:ext cx="5491787" cy="564574"/>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5717" tIns="35717" rIns="35717" bIns="35717" numCol="1" anchor="t">
            <a:spAutoFit/>
          </a:bodyPr>
          <a:lstStyle/>
          <a:p>
            <a:pPr algn="ctr"/>
            <a:r>
              <a:rPr lang="it-IT" sz="1600" dirty="0">
                <a:solidFill>
                  <a:schemeClr val="bg1"/>
                </a:solidFill>
              </a:rPr>
              <a:t>La tutela dei dati personali nell'ambito dei fenomeni migratori</a:t>
            </a:r>
            <a:endParaRPr lang="it-IT" sz="1600" b="1" i="1" dirty="0">
              <a:solidFill>
                <a:schemeClr val="bg1"/>
              </a:solidFill>
            </a:endParaRPr>
          </a:p>
          <a:p>
            <a:endParaRPr sz="1600" dirty="0">
              <a:solidFill>
                <a:schemeClr val="bg1"/>
              </a:solidFill>
              <a:latin typeface="+mj-lt"/>
              <a:cs typeface="Cali"/>
            </a:endParaRPr>
          </a:p>
        </p:txBody>
      </p:sp>
      <p:sp>
        <p:nvSpPr>
          <p:cNvPr id="28" name="Shape 156"/>
          <p:cNvSpPr/>
          <p:nvPr/>
        </p:nvSpPr>
        <p:spPr>
          <a:xfrm rot="10800000">
            <a:off x="-4119" y="6341349"/>
            <a:ext cx="9157785" cy="47351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4" y="0"/>
                </a:lnTo>
                <a:lnTo>
                  <a:pt x="21600" y="35"/>
                </a:lnTo>
                <a:lnTo>
                  <a:pt x="21600" y="9514"/>
                </a:lnTo>
                <a:cubicBezTo>
                  <a:pt x="21600" y="9514"/>
                  <a:pt x="12685" y="21481"/>
                  <a:pt x="6491" y="21481"/>
                </a:cubicBezTo>
                <a:cubicBezTo>
                  <a:pt x="297" y="21481"/>
                  <a:pt x="0" y="21600"/>
                  <a:pt x="0" y="21600"/>
                </a:cubicBezTo>
                <a:close/>
              </a:path>
            </a:pathLst>
          </a:custGeom>
          <a:solidFill>
            <a:schemeClr val="tx2">
              <a:lumMod val="50000"/>
            </a:schemeClr>
          </a:solidFill>
          <a:ln w="12700" cap="flat">
            <a:noFill/>
            <a:miter lim="400000"/>
          </a:ln>
          <a:effectLst/>
        </p:spPr>
        <p:txBody>
          <a:bodyPr wrap="square" lIns="35717" tIns="35717" rIns="35717" bIns="35717" numCol="1" anchor="ctr">
            <a:noAutofit/>
          </a:bodyPr>
          <a:lstStyle/>
          <a:p>
            <a:endParaRPr/>
          </a:p>
        </p:txBody>
      </p:sp>
      <p:sp>
        <p:nvSpPr>
          <p:cNvPr id="29" name="Shape 157"/>
          <p:cNvSpPr/>
          <p:nvPr/>
        </p:nvSpPr>
        <p:spPr>
          <a:xfrm rot="10800000">
            <a:off x="-41" y="6429136"/>
            <a:ext cx="9157785" cy="447229"/>
          </a:xfrm>
          <a:custGeom>
            <a:avLst/>
            <a:gdLst>
              <a:gd name="connsiteX0" fmla="*/ 0 w 21600"/>
              <a:gd name="connsiteY0" fmla="*/ 21600 h 21600"/>
              <a:gd name="connsiteX1" fmla="*/ 14 w 21600"/>
              <a:gd name="connsiteY1" fmla="*/ 0 h 21600"/>
              <a:gd name="connsiteX2" fmla="*/ 21600 w 21600"/>
              <a:gd name="connsiteY2" fmla="*/ 994 h 21600"/>
              <a:gd name="connsiteX3" fmla="*/ 21600 w 21600"/>
              <a:gd name="connsiteY3" fmla="*/ 9514 h 21600"/>
              <a:gd name="connsiteX4" fmla="*/ 6491 w 21600"/>
              <a:gd name="connsiteY4" fmla="*/ 21481 h 21600"/>
              <a:gd name="connsiteX5" fmla="*/ 0 w 21600"/>
              <a:gd name="connsiteY5" fmla="*/ 21600 h 21600"/>
              <a:gd name="connsiteX0" fmla="*/ 0 w 21600"/>
              <a:gd name="connsiteY0" fmla="*/ 22525 h 22525"/>
              <a:gd name="connsiteX1" fmla="*/ 14 w 21600"/>
              <a:gd name="connsiteY1" fmla="*/ 925 h 22525"/>
              <a:gd name="connsiteX2" fmla="*/ 21600 w 21600"/>
              <a:gd name="connsiteY2" fmla="*/ 0 h 22525"/>
              <a:gd name="connsiteX3" fmla="*/ 21600 w 21600"/>
              <a:gd name="connsiteY3" fmla="*/ 10439 h 22525"/>
              <a:gd name="connsiteX4" fmla="*/ 6491 w 21600"/>
              <a:gd name="connsiteY4" fmla="*/ 22406 h 22525"/>
              <a:gd name="connsiteX5" fmla="*/ 0 w 21600"/>
              <a:gd name="connsiteY5" fmla="*/ 22525 h 22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00" h="22525" extrusionOk="0">
                <a:moveTo>
                  <a:pt x="0" y="22525"/>
                </a:moveTo>
                <a:cubicBezTo>
                  <a:pt x="5" y="15325"/>
                  <a:pt x="9" y="8125"/>
                  <a:pt x="14" y="925"/>
                </a:cubicBezTo>
                <a:lnTo>
                  <a:pt x="21600" y="0"/>
                </a:lnTo>
                <a:lnTo>
                  <a:pt x="21600" y="10439"/>
                </a:lnTo>
                <a:cubicBezTo>
                  <a:pt x="21600" y="10439"/>
                  <a:pt x="12685" y="22406"/>
                  <a:pt x="6491" y="22406"/>
                </a:cubicBezTo>
                <a:cubicBezTo>
                  <a:pt x="297" y="22406"/>
                  <a:pt x="0" y="22525"/>
                  <a:pt x="0" y="22525"/>
                </a:cubicBezTo>
                <a:close/>
              </a:path>
            </a:pathLst>
          </a:custGeom>
          <a:solidFill>
            <a:schemeClr val="accent1">
              <a:lumMod val="75000"/>
            </a:schemeClr>
          </a:solidFill>
          <a:ln w="12700" cap="flat">
            <a:noFill/>
            <a:miter lim="400000"/>
          </a:ln>
          <a:effectLst/>
        </p:spPr>
        <p:txBody>
          <a:bodyPr wrap="square" lIns="35717" tIns="35717" rIns="35717" bIns="35717" numCol="1" anchor="ctr">
            <a:noAutofit/>
          </a:bodyPr>
          <a:lstStyle/>
          <a:p>
            <a:endParaRPr dirty="0"/>
          </a:p>
        </p:txBody>
      </p:sp>
      <p:sp>
        <p:nvSpPr>
          <p:cNvPr id="30" name="Shape 159"/>
          <p:cNvSpPr/>
          <p:nvPr/>
        </p:nvSpPr>
        <p:spPr>
          <a:xfrm>
            <a:off x="4606250" y="6531313"/>
            <a:ext cx="4339829" cy="22602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5717" tIns="35717" rIns="35717" bIns="35717" numCol="1" anchor="ctr">
            <a:spAutoFit/>
          </a:bodyPr>
          <a:lstStyle>
            <a:lvl1pPr algn="r"/>
          </a:lstStyle>
          <a:p>
            <a:r>
              <a:rPr lang="it-IT" sz="1000" dirty="0">
                <a:solidFill>
                  <a:schemeClr val="bg1"/>
                </a:solidFill>
              </a:rPr>
              <a:t>Mirko Forti– Dipartimento di Giurisprudenza</a:t>
            </a:r>
            <a:endParaRPr sz="1000" dirty="0">
              <a:solidFill>
                <a:schemeClr val="bg1"/>
              </a:solidFill>
            </a:endParaRPr>
          </a:p>
        </p:txBody>
      </p:sp>
      <p:sp>
        <p:nvSpPr>
          <p:cNvPr id="4" name="CasellaDiTesto 3">
            <a:extLst>
              <a:ext uri="{FF2B5EF4-FFF2-40B4-BE49-F238E27FC236}">
                <a16:creationId xmlns:a16="http://schemas.microsoft.com/office/drawing/2014/main" id="{93EF948D-B88E-4541-8E65-A670E448B733}"/>
              </a:ext>
            </a:extLst>
          </p:cNvPr>
          <p:cNvSpPr txBox="1"/>
          <p:nvPr/>
        </p:nvSpPr>
        <p:spPr>
          <a:xfrm>
            <a:off x="517655" y="1994344"/>
            <a:ext cx="8282609" cy="2585323"/>
          </a:xfrm>
          <a:prstGeom prst="rect">
            <a:avLst/>
          </a:prstGeom>
          <a:noFill/>
        </p:spPr>
        <p:txBody>
          <a:bodyPr wrap="square" rtlCol="0">
            <a:spAutoFit/>
          </a:bodyPr>
          <a:lstStyle/>
          <a:p>
            <a:pPr algn="just"/>
            <a:r>
              <a:rPr lang="it-IT" dirty="0"/>
              <a:t>L’art.20 del Regolamento (UE) 2016/679 prevede il cd. diritto alla portabi­lità dei dati, che consente al soggetto interessato di richiedere le pro­prie informazioni personali fornite al responsabile del trattamento dati in un formato strutturato, di uso comune e leggibile attraverso mezzi automatici, senza che il predetto responsabile possa ostacola­re o rifiutarsi di soddisfare tale richiesta. La </a:t>
            </a:r>
            <a:r>
              <a:rPr lang="it-IT" i="1" dirty="0"/>
              <a:t>ratio legis </a:t>
            </a:r>
            <a:r>
              <a:rPr lang="it-IT" dirty="0"/>
              <a:t>di questa disposizione è di permettere all’interessato di entrare in possesso delle informazioni condivise con il titolare del trattamento, per poterne avere effettiva contezza e piena cognizione di causa. Deroga all’applicazione se il titolare del trattamento opera per finalità e/o interessi pubblici.</a:t>
            </a:r>
          </a:p>
        </p:txBody>
      </p:sp>
      <p:sp>
        <p:nvSpPr>
          <p:cNvPr id="5" name="CasellaDiTesto 4">
            <a:extLst>
              <a:ext uri="{FF2B5EF4-FFF2-40B4-BE49-F238E27FC236}">
                <a16:creationId xmlns:a16="http://schemas.microsoft.com/office/drawing/2014/main" id="{BEA0C6A5-82C6-48DD-A344-532B4D61A144}"/>
              </a:ext>
            </a:extLst>
          </p:cNvPr>
          <p:cNvSpPr txBox="1"/>
          <p:nvPr/>
        </p:nvSpPr>
        <p:spPr>
          <a:xfrm>
            <a:off x="1276687" y="3404717"/>
            <a:ext cx="6616542" cy="369332"/>
          </a:xfrm>
          <a:prstGeom prst="rect">
            <a:avLst/>
          </a:prstGeom>
          <a:noFill/>
        </p:spPr>
        <p:txBody>
          <a:bodyPr wrap="square" rtlCol="0">
            <a:spAutoFit/>
          </a:bodyPr>
          <a:lstStyle/>
          <a:p>
            <a:pPr algn="just"/>
            <a:endParaRPr lang="it-IT" dirty="0"/>
          </a:p>
        </p:txBody>
      </p:sp>
      <p:sp>
        <p:nvSpPr>
          <p:cNvPr id="3" name="CasellaDiTesto 2">
            <a:extLst>
              <a:ext uri="{FF2B5EF4-FFF2-40B4-BE49-F238E27FC236}">
                <a16:creationId xmlns:a16="http://schemas.microsoft.com/office/drawing/2014/main" id="{DC770CEF-2A57-4F1E-B4A2-8FA9CFB60AD5}"/>
              </a:ext>
            </a:extLst>
          </p:cNvPr>
          <p:cNvSpPr txBox="1"/>
          <p:nvPr/>
        </p:nvSpPr>
        <p:spPr>
          <a:xfrm>
            <a:off x="517655" y="4935115"/>
            <a:ext cx="8282609" cy="646331"/>
          </a:xfrm>
          <a:prstGeom prst="rect">
            <a:avLst/>
          </a:prstGeom>
          <a:noFill/>
        </p:spPr>
        <p:txBody>
          <a:bodyPr wrap="square" rtlCol="0">
            <a:spAutoFit/>
          </a:bodyPr>
          <a:lstStyle/>
          <a:p>
            <a:pPr algn="just"/>
            <a:r>
              <a:rPr lang="it-IT" dirty="0"/>
              <a:t>L’interoperabilità tra i sistemi potrebbe favorire un approccio coordinato e uniforme alla gestione della crisi migratoria tra i vari Paesi coinvolti.</a:t>
            </a:r>
          </a:p>
        </p:txBody>
      </p:sp>
      <p:sp>
        <p:nvSpPr>
          <p:cNvPr id="7" name="CasellaDiTesto 6">
            <a:extLst>
              <a:ext uri="{FF2B5EF4-FFF2-40B4-BE49-F238E27FC236}">
                <a16:creationId xmlns:a16="http://schemas.microsoft.com/office/drawing/2014/main" id="{8CD951D7-7FB2-49B3-B4FC-7349ED7CD7EE}"/>
              </a:ext>
            </a:extLst>
          </p:cNvPr>
          <p:cNvSpPr txBox="1"/>
          <p:nvPr/>
        </p:nvSpPr>
        <p:spPr>
          <a:xfrm>
            <a:off x="1284831" y="1061170"/>
            <a:ext cx="6748258" cy="707886"/>
          </a:xfrm>
          <a:prstGeom prst="rect">
            <a:avLst/>
          </a:prstGeom>
          <a:noFill/>
        </p:spPr>
        <p:txBody>
          <a:bodyPr wrap="square" rtlCol="0">
            <a:spAutoFit/>
          </a:bodyPr>
          <a:lstStyle/>
          <a:p>
            <a:pPr algn="just"/>
            <a:r>
              <a:rPr lang="it-IT" sz="2000" b="1" i="1" dirty="0"/>
              <a:t>Il diritto alla portabilità dei dati nell’ambito della gestione della crisi migratoria</a:t>
            </a:r>
          </a:p>
        </p:txBody>
      </p:sp>
      <p:pic>
        <p:nvPicPr>
          <p:cNvPr id="2" name="Immagine 1">
            <a:extLst>
              <a:ext uri="{FF2B5EF4-FFF2-40B4-BE49-F238E27FC236}">
                <a16:creationId xmlns:a16="http://schemas.microsoft.com/office/drawing/2014/main" id="{84A2A3BB-564F-4EAE-B6D5-FB4745D1BA46}"/>
              </a:ext>
            </a:extLst>
          </p:cNvPr>
          <p:cNvPicPr>
            <a:picLocks noChangeAspect="1"/>
          </p:cNvPicPr>
          <p:nvPr/>
        </p:nvPicPr>
        <p:blipFill>
          <a:blip r:embed="rId2"/>
          <a:stretch>
            <a:fillRect/>
          </a:stretch>
        </p:blipFill>
        <p:spPr>
          <a:xfrm>
            <a:off x="0" y="-1"/>
            <a:ext cx="1493649" cy="923103"/>
          </a:xfrm>
          <a:prstGeom prst="rect">
            <a:avLst/>
          </a:prstGeom>
        </p:spPr>
      </p:pic>
    </p:spTree>
    <p:extLst>
      <p:ext uri="{BB962C8B-B14F-4D97-AF65-F5344CB8AC3E}">
        <p14:creationId xmlns:p14="http://schemas.microsoft.com/office/powerpoint/2010/main" val="33757860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Connettore 1 18"/>
          <p:cNvCxnSpPr/>
          <p:nvPr/>
        </p:nvCxnSpPr>
        <p:spPr>
          <a:xfrm>
            <a:off x="1754235" y="3430708"/>
            <a:ext cx="5631212" cy="0"/>
          </a:xfrm>
          <a:prstGeom prst="line">
            <a:avLst/>
          </a:prstGeom>
          <a:ln w="3175" cmpd="sng">
            <a:solidFill>
              <a:schemeClr val="bg1"/>
            </a:solidFill>
            <a:prstDash val="solid"/>
          </a:ln>
          <a:effectLst/>
        </p:spPr>
        <p:style>
          <a:lnRef idx="2">
            <a:schemeClr val="accent1"/>
          </a:lnRef>
          <a:fillRef idx="0">
            <a:schemeClr val="accent1"/>
          </a:fillRef>
          <a:effectRef idx="1">
            <a:schemeClr val="accent1"/>
          </a:effectRef>
          <a:fontRef idx="minor">
            <a:schemeClr val="tx1"/>
          </a:fontRef>
        </p:style>
      </p:cxnSp>
      <p:sp>
        <p:nvSpPr>
          <p:cNvPr id="27" name="CasellaDiTesto 26"/>
          <p:cNvSpPr txBox="1"/>
          <p:nvPr/>
        </p:nvSpPr>
        <p:spPr>
          <a:xfrm>
            <a:off x="1494594" y="972112"/>
            <a:ext cx="5604493" cy="707886"/>
          </a:xfrm>
          <a:prstGeom prst="rect">
            <a:avLst/>
          </a:prstGeom>
          <a:noFill/>
        </p:spPr>
        <p:txBody>
          <a:bodyPr wrap="square" rtlCol="0">
            <a:spAutoFit/>
          </a:bodyPr>
          <a:lstStyle/>
          <a:p>
            <a:pPr algn="ctr"/>
            <a:r>
              <a:rPr lang="it-IT" sz="2000" b="1" dirty="0"/>
              <a:t>I confini digitali europei:</a:t>
            </a:r>
          </a:p>
          <a:p>
            <a:pPr algn="ctr"/>
            <a:r>
              <a:rPr lang="it-IT" sz="2000" b="1" dirty="0"/>
              <a:t>EUROSUR e le frontiere marittime</a:t>
            </a:r>
          </a:p>
        </p:txBody>
      </p:sp>
      <p:sp>
        <p:nvSpPr>
          <p:cNvPr id="17" name="Shape 150"/>
          <p:cNvSpPr/>
          <p:nvPr/>
        </p:nvSpPr>
        <p:spPr>
          <a:xfrm>
            <a:off x="-40" y="104425"/>
            <a:ext cx="9157786" cy="83046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4" y="0"/>
                </a:lnTo>
                <a:lnTo>
                  <a:pt x="21600" y="35"/>
                </a:lnTo>
                <a:lnTo>
                  <a:pt x="21600" y="9514"/>
                </a:lnTo>
                <a:cubicBezTo>
                  <a:pt x="21600" y="9514"/>
                  <a:pt x="12685" y="21481"/>
                  <a:pt x="6491" y="21481"/>
                </a:cubicBezTo>
                <a:cubicBezTo>
                  <a:pt x="297" y="21481"/>
                  <a:pt x="0" y="21600"/>
                  <a:pt x="0" y="21600"/>
                </a:cubicBezTo>
                <a:close/>
              </a:path>
            </a:pathLst>
          </a:custGeom>
          <a:solidFill>
            <a:schemeClr val="tx2">
              <a:lumMod val="50000"/>
            </a:schemeClr>
          </a:solidFill>
          <a:ln w="12700" cap="flat">
            <a:noFill/>
            <a:miter lim="400000"/>
          </a:ln>
          <a:effectLst/>
        </p:spPr>
        <p:txBody>
          <a:bodyPr wrap="square" lIns="35717" tIns="35717" rIns="35717" bIns="35717" numCol="1" anchor="ctr">
            <a:noAutofit/>
          </a:bodyPr>
          <a:lstStyle/>
          <a:p>
            <a:endParaRPr/>
          </a:p>
        </p:txBody>
      </p:sp>
      <p:sp>
        <p:nvSpPr>
          <p:cNvPr id="18" name="Shape 151"/>
          <p:cNvSpPr/>
          <p:nvPr/>
        </p:nvSpPr>
        <p:spPr>
          <a:xfrm>
            <a:off x="-4542" y="-11348"/>
            <a:ext cx="9181376" cy="835459"/>
          </a:xfrm>
          <a:custGeom>
            <a:avLst/>
            <a:gdLst>
              <a:gd name="connsiteX0" fmla="*/ 1 w 21601"/>
              <a:gd name="connsiteY0" fmla="*/ 21565 h 21565"/>
              <a:gd name="connsiteX1" fmla="*/ 0 w 21601"/>
              <a:gd name="connsiteY1" fmla="*/ 295 h 21565"/>
              <a:gd name="connsiteX2" fmla="*/ 21601 w 21601"/>
              <a:gd name="connsiteY2" fmla="*/ 0 h 21565"/>
              <a:gd name="connsiteX3" fmla="*/ 21601 w 21601"/>
              <a:gd name="connsiteY3" fmla="*/ 9479 h 21565"/>
              <a:gd name="connsiteX4" fmla="*/ 6492 w 21601"/>
              <a:gd name="connsiteY4" fmla="*/ 21446 h 21565"/>
              <a:gd name="connsiteX5" fmla="*/ 1 w 21601"/>
              <a:gd name="connsiteY5" fmla="*/ 21565 h 21565"/>
              <a:gd name="connsiteX0" fmla="*/ 1 w 21601"/>
              <a:gd name="connsiteY0" fmla="*/ 21565 h 21565"/>
              <a:gd name="connsiteX1" fmla="*/ 0 w 21601"/>
              <a:gd name="connsiteY1" fmla="*/ 130 h 21565"/>
              <a:gd name="connsiteX2" fmla="*/ 21601 w 21601"/>
              <a:gd name="connsiteY2" fmla="*/ 0 h 21565"/>
              <a:gd name="connsiteX3" fmla="*/ 21601 w 21601"/>
              <a:gd name="connsiteY3" fmla="*/ 9479 h 21565"/>
              <a:gd name="connsiteX4" fmla="*/ 6492 w 21601"/>
              <a:gd name="connsiteY4" fmla="*/ 21446 h 21565"/>
              <a:gd name="connsiteX5" fmla="*/ 1 w 21601"/>
              <a:gd name="connsiteY5" fmla="*/ 21565 h 21565"/>
              <a:gd name="connsiteX0" fmla="*/ 1 w 21601"/>
              <a:gd name="connsiteY0" fmla="*/ 21435 h 21435"/>
              <a:gd name="connsiteX1" fmla="*/ 0 w 21601"/>
              <a:gd name="connsiteY1" fmla="*/ 0 h 21435"/>
              <a:gd name="connsiteX2" fmla="*/ 21601 w 21601"/>
              <a:gd name="connsiteY2" fmla="*/ 35 h 21435"/>
              <a:gd name="connsiteX3" fmla="*/ 21601 w 21601"/>
              <a:gd name="connsiteY3" fmla="*/ 9349 h 21435"/>
              <a:gd name="connsiteX4" fmla="*/ 6492 w 21601"/>
              <a:gd name="connsiteY4" fmla="*/ 21316 h 21435"/>
              <a:gd name="connsiteX5" fmla="*/ 1 w 21601"/>
              <a:gd name="connsiteY5" fmla="*/ 21435 h 21435"/>
              <a:gd name="connsiteX0" fmla="*/ 1 w 21601"/>
              <a:gd name="connsiteY0" fmla="*/ 21435 h 21435"/>
              <a:gd name="connsiteX1" fmla="*/ 0 w 21601"/>
              <a:gd name="connsiteY1" fmla="*/ 0 h 21435"/>
              <a:gd name="connsiteX2" fmla="*/ 21601 w 21601"/>
              <a:gd name="connsiteY2" fmla="*/ 35 h 21435"/>
              <a:gd name="connsiteX3" fmla="*/ 21601 w 21601"/>
              <a:gd name="connsiteY3" fmla="*/ 9349 h 21435"/>
              <a:gd name="connsiteX4" fmla="*/ 6492 w 21601"/>
              <a:gd name="connsiteY4" fmla="*/ 21316 h 21435"/>
              <a:gd name="connsiteX5" fmla="*/ 1 w 21601"/>
              <a:gd name="connsiteY5" fmla="*/ 21435 h 21435"/>
              <a:gd name="connsiteX0" fmla="*/ 1 w 21631"/>
              <a:gd name="connsiteY0" fmla="*/ 21435 h 21435"/>
              <a:gd name="connsiteX1" fmla="*/ 0 w 21631"/>
              <a:gd name="connsiteY1" fmla="*/ 0 h 21435"/>
              <a:gd name="connsiteX2" fmla="*/ 21631 w 21631"/>
              <a:gd name="connsiteY2" fmla="*/ 696 h 21435"/>
              <a:gd name="connsiteX3" fmla="*/ 21601 w 21631"/>
              <a:gd name="connsiteY3" fmla="*/ 9349 h 21435"/>
              <a:gd name="connsiteX4" fmla="*/ 6492 w 21631"/>
              <a:gd name="connsiteY4" fmla="*/ 21316 h 21435"/>
              <a:gd name="connsiteX5" fmla="*/ 1 w 21631"/>
              <a:gd name="connsiteY5" fmla="*/ 21435 h 21435"/>
              <a:gd name="connsiteX0" fmla="*/ 1 w 21646"/>
              <a:gd name="connsiteY0" fmla="*/ 21730 h 21730"/>
              <a:gd name="connsiteX1" fmla="*/ 0 w 21646"/>
              <a:gd name="connsiteY1" fmla="*/ 295 h 21730"/>
              <a:gd name="connsiteX2" fmla="*/ 21646 w 21646"/>
              <a:gd name="connsiteY2" fmla="*/ 0 h 21730"/>
              <a:gd name="connsiteX3" fmla="*/ 21601 w 21646"/>
              <a:gd name="connsiteY3" fmla="*/ 9644 h 21730"/>
              <a:gd name="connsiteX4" fmla="*/ 6492 w 21646"/>
              <a:gd name="connsiteY4" fmla="*/ 21611 h 21730"/>
              <a:gd name="connsiteX5" fmla="*/ 1 w 21646"/>
              <a:gd name="connsiteY5" fmla="*/ 21730 h 2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46" h="21730" extrusionOk="0">
                <a:moveTo>
                  <a:pt x="1" y="21730"/>
                </a:moveTo>
                <a:cubicBezTo>
                  <a:pt x="1" y="14640"/>
                  <a:pt x="0" y="7385"/>
                  <a:pt x="0" y="295"/>
                </a:cubicBezTo>
                <a:lnTo>
                  <a:pt x="21646" y="0"/>
                </a:lnTo>
                <a:cubicBezTo>
                  <a:pt x="21636" y="2884"/>
                  <a:pt x="21611" y="6760"/>
                  <a:pt x="21601" y="9644"/>
                </a:cubicBezTo>
                <a:cubicBezTo>
                  <a:pt x="21601" y="9644"/>
                  <a:pt x="12686" y="21611"/>
                  <a:pt x="6492" y="21611"/>
                </a:cubicBezTo>
                <a:cubicBezTo>
                  <a:pt x="298" y="21611"/>
                  <a:pt x="1" y="21730"/>
                  <a:pt x="1" y="21730"/>
                </a:cubicBezTo>
                <a:close/>
              </a:path>
            </a:pathLst>
          </a:custGeom>
          <a:solidFill>
            <a:schemeClr val="accent1">
              <a:lumMod val="75000"/>
            </a:schemeClr>
          </a:solidFill>
          <a:ln w="12700" cap="flat">
            <a:noFill/>
            <a:miter lim="400000"/>
          </a:ln>
          <a:effectLst/>
        </p:spPr>
        <p:txBody>
          <a:bodyPr wrap="square" lIns="35717" tIns="35717" rIns="35717" bIns="35717" numCol="1" anchor="ctr">
            <a:noAutofit/>
          </a:bodyPr>
          <a:lstStyle/>
          <a:p>
            <a:endParaRPr dirty="0"/>
          </a:p>
        </p:txBody>
      </p:sp>
      <p:sp>
        <p:nvSpPr>
          <p:cNvPr id="21" name="Shape 153"/>
          <p:cNvSpPr/>
          <p:nvPr/>
        </p:nvSpPr>
        <p:spPr>
          <a:xfrm>
            <a:off x="1704357" y="78656"/>
            <a:ext cx="5491787" cy="564574"/>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5717" tIns="35717" rIns="35717" bIns="35717" numCol="1" anchor="t">
            <a:spAutoFit/>
          </a:bodyPr>
          <a:lstStyle/>
          <a:p>
            <a:pPr algn="ctr"/>
            <a:r>
              <a:rPr lang="it-IT" sz="1600" dirty="0">
                <a:solidFill>
                  <a:schemeClr val="bg1"/>
                </a:solidFill>
              </a:rPr>
              <a:t>La tutela dei dati personali nell'ambito dei fenomeni migratori</a:t>
            </a:r>
            <a:endParaRPr lang="it-IT" sz="1600" b="1" i="1" dirty="0">
              <a:solidFill>
                <a:schemeClr val="bg1"/>
              </a:solidFill>
            </a:endParaRPr>
          </a:p>
          <a:p>
            <a:endParaRPr sz="1600" i="1" dirty="0">
              <a:solidFill>
                <a:schemeClr val="bg1"/>
              </a:solidFill>
              <a:latin typeface="+mj-lt"/>
              <a:cs typeface="Cali"/>
            </a:endParaRPr>
          </a:p>
        </p:txBody>
      </p:sp>
      <p:sp>
        <p:nvSpPr>
          <p:cNvPr id="28" name="Shape 156"/>
          <p:cNvSpPr/>
          <p:nvPr/>
        </p:nvSpPr>
        <p:spPr>
          <a:xfrm rot="10800000">
            <a:off x="-4119" y="6341349"/>
            <a:ext cx="9157785" cy="47351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4" y="0"/>
                </a:lnTo>
                <a:lnTo>
                  <a:pt x="21600" y="35"/>
                </a:lnTo>
                <a:lnTo>
                  <a:pt x="21600" y="9514"/>
                </a:lnTo>
                <a:cubicBezTo>
                  <a:pt x="21600" y="9514"/>
                  <a:pt x="12685" y="21481"/>
                  <a:pt x="6491" y="21481"/>
                </a:cubicBezTo>
                <a:cubicBezTo>
                  <a:pt x="297" y="21481"/>
                  <a:pt x="0" y="21600"/>
                  <a:pt x="0" y="21600"/>
                </a:cubicBezTo>
                <a:close/>
              </a:path>
            </a:pathLst>
          </a:custGeom>
          <a:solidFill>
            <a:schemeClr val="tx2">
              <a:lumMod val="50000"/>
            </a:schemeClr>
          </a:solidFill>
          <a:ln w="12700" cap="flat">
            <a:noFill/>
            <a:miter lim="400000"/>
          </a:ln>
          <a:effectLst/>
        </p:spPr>
        <p:txBody>
          <a:bodyPr wrap="square" lIns="35717" tIns="35717" rIns="35717" bIns="35717" numCol="1" anchor="ctr">
            <a:noAutofit/>
          </a:bodyPr>
          <a:lstStyle/>
          <a:p>
            <a:endParaRPr/>
          </a:p>
        </p:txBody>
      </p:sp>
      <p:sp>
        <p:nvSpPr>
          <p:cNvPr id="29" name="Shape 157"/>
          <p:cNvSpPr/>
          <p:nvPr/>
        </p:nvSpPr>
        <p:spPr>
          <a:xfrm rot="10800000">
            <a:off x="-41" y="6429136"/>
            <a:ext cx="9157785" cy="447229"/>
          </a:xfrm>
          <a:custGeom>
            <a:avLst/>
            <a:gdLst>
              <a:gd name="connsiteX0" fmla="*/ 0 w 21600"/>
              <a:gd name="connsiteY0" fmla="*/ 21600 h 21600"/>
              <a:gd name="connsiteX1" fmla="*/ 14 w 21600"/>
              <a:gd name="connsiteY1" fmla="*/ 0 h 21600"/>
              <a:gd name="connsiteX2" fmla="*/ 21600 w 21600"/>
              <a:gd name="connsiteY2" fmla="*/ 994 h 21600"/>
              <a:gd name="connsiteX3" fmla="*/ 21600 w 21600"/>
              <a:gd name="connsiteY3" fmla="*/ 9514 h 21600"/>
              <a:gd name="connsiteX4" fmla="*/ 6491 w 21600"/>
              <a:gd name="connsiteY4" fmla="*/ 21481 h 21600"/>
              <a:gd name="connsiteX5" fmla="*/ 0 w 21600"/>
              <a:gd name="connsiteY5" fmla="*/ 21600 h 21600"/>
              <a:gd name="connsiteX0" fmla="*/ 0 w 21600"/>
              <a:gd name="connsiteY0" fmla="*/ 22525 h 22525"/>
              <a:gd name="connsiteX1" fmla="*/ 14 w 21600"/>
              <a:gd name="connsiteY1" fmla="*/ 925 h 22525"/>
              <a:gd name="connsiteX2" fmla="*/ 21600 w 21600"/>
              <a:gd name="connsiteY2" fmla="*/ 0 h 22525"/>
              <a:gd name="connsiteX3" fmla="*/ 21600 w 21600"/>
              <a:gd name="connsiteY3" fmla="*/ 10439 h 22525"/>
              <a:gd name="connsiteX4" fmla="*/ 6491 w 21600"/>
              <a:gd name="connsiteY4" fmla="*/ 22406 h 22525"/>
              <a:gd name="connsiteX5" fmla="*/ 0 w 21600"/>
              <a:gd name="connsiteY5" fmla="*/ 22525 h 22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00" h="22525" extrusionOk="0">
                <a:moveTo>
                  <a:pt x="0" y="22525"/>
                </a:moveTo>
                <a:cubicBezTo>
                  <a:pt x="5" y="15325"/>
                  <a:pt x="9" y="8125"/>
                  <a:pt x="14" y="925"/>
                </a:cubicBezTo>
                <a:lnTo>
                  <a:pt x="21600" y="0"/>
                </a:lnTo>
                <a:lnTo>
                  <a:pt x="21600" y="10439"/>
                </a:lnTo>
                <a:cubicBezTo>
                  <a:pt x="21600" y="10439"/>
                  <a:pt x="12685" y="22406"/>
                  <a:pt x="6491" y="22406"/>
                </a:cubicBezTo>
                <a:cubicBezTo>
                  <a:pt x="297" y="22406"/>
                  <a:pt x="0" y="22525"/>
                  <a:pt x="0" y="22525"/>
                </a:cubicBezTo>
                <a:close/>
              </a:path>
            </a:pathLst>
          </a:custGeom>
          <a:solidFill>
            <a:schemeClr val="accent1">
              <a:lumMod val="75000"/>
            </a:schemeClr>
          </a:solidFill>
          <a:ln w="12700" cap="flat">
            <a:noFill/>
            <a:miter lim="400000"/>
          </a:ln>
          <a:effectLst/>
        </p:spPr>
        <p:txBody>
          <a:bodyPr wrap="square" lIns="35717" tIns="35717" rIns="35717" bIns="35717" numCol="1" anchor="ctr">
            <a:noAutofit/>
          </a:bodyPr>
          <a:lstStyle/>
          <a:p>
            <a:endParaRPr dirty="0"/>
          </a:p>
        </p:txBody>
      </p:sp>
      <p:sp>
        <p:nvSpPr>
          <p:cNvPr id="30" name="Shape 159"/>
          <p:cNvSpPr/>
          <p:nvPr/>
        </p:nvSpPr>
        <p:spPr>
          <a:xfrm>
            <a:off x="4606250" y="6531313"/>
            <a:ext cx="4339829" cy="22602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5717" tIns="35717" rIns="35717" bIns="35717" numCol="1" anchor="ctr">
            <a:spAutoFit/>
          </a:bodyPr>
          <a:lstStyle>
            <a:lvl1pPr algn="r"/>
          </a:lstStyle>
          <a:p>
            <a:r>
              <a:rPr lang="it-IT" sz="1000" dirty="0">
                <a:solidFill>
                  <a:schemeClr val="bg1"/>
                </a:solidFill>
              </a:rPr>
              <a:t>Mirko Forti– Dipartimento di Giurisprudenza</a:t>
            </a:r>
            <a:endParaRPr sz="1000" dirty="0">
              <a:solidFill>
                <a:schemeClr val="bg1"/>
              </a:solidFill>
            </a:endParaRPr>
          </a:p>
        </p:txBody>
      </p:sp>
      <p:sp>
        <p:nvSpPr>
          <p:cNvPr id="4" name="CasellaDiTesto 3">
            <a:extLst>
              <a:ext uri="{FF2B5EF4-FFF2-40B4-BE49-F238E27FC236}">
                <a16:creationId xmlns:a16="http://schemas.microsoft.com/office/drawing/2014/main" id="{93EF948D-B88E-4541-8E65-A670E448B733}"/>
              </a:ext>
            </a:extLst>
          </p:cNvPr>
          <p:cNvSpPr txBox="1"/>
          <p:nvPr/>
        </p:nvSpPr>
        <p:spPr>
          <a:xfrm>
            <a:off x="424071" y="2039606"/>
            <a:ext cx="8176590" cy="1477328"/>
          </a:xfrm>
          <a:prstGeom prst="rect">
            <a:avLst/>
          </a:prstGeom>
          <a:noFill/>
        </p:spPr>
        <p:txBody>
          <a:bodyPr wrap="square" rtlCol="0">
            <a:spAutoFit/>
          </a:bodyPr>
          <a:lstStyle/>
          <a:p>
            <a:r>
              <a:rPr lang="it-IT" dirty="0"/>
              <a:t>EUROSUR (Regolamento (UE) 1052/2013): utilizzo di sistemi digitali di controllo e sorveglianza per raggiungere tre obbiettivi</a:t>
            </a:r>
          </a:p>
          <a:p>
            <a:pPr marL="285750" indent="-285750">
              <a:buFont typeface="Arial" panose="020B0604020202020204" pitchFamily="34" charset="0"/>
              <a:buChar char="•"/>
            </a:pPr>
            <a:r>
              <a:rPr lang="it-IT" dirty="0"/>
              <a:t>Prevenire immigrazione illegale</a:t>
            </a:r>
          </a:p>
          <a:p>
            <a:pPr marL="285750" indent="-285750">
              <a:buFont typeface="Arial" panose="020B0604020202020204" pitchFamily="34" charset="0"/>
              <a:buChar char="•"/>
            </a:pPr>
            <a:r>
              <a:rPr lang="it-IT" dirty="0"/>
              <a:t>Prevenire traffico transfrontaliero</a:t>
            </a:r>
          </a:p>
          <a:p>
            <a:pPr marL="285750" indent="-285750">
              <a:buFont typeface="Arial" panose="020B0604020202020204" pitchFamily="34" charset="0"/>
              <a:buChar char="•"/>
            </a:pPr>
            <a:r>
              <a:rPr lang="it-IT" dirty="0"/>
              <a:t>Prevenire nuove morti in mare</a:t>
            </a:r>
          </a:p>
        </p:txBody>
      </p:sp>
      <p:sp>
        <p:nvSpPr>
          <p:cNvPr id="3" name="CasellaDiTesto 2">
            <a:extLst>
              <a:ext uri="{FF2B5EF4-FFF2-40B4-BE49-F238E27FC236}">
                <a16:creationId xmlns:a16="http://schemas.microsoft.com/office/drawing/2014/main" id="{172E9F2E-C6EE-4BC7-82C9-8DE18C861325}"/>
              </a:ext>
            </a:extLst>
          </p:cNvPr>
          <p:cNvSpPr txBox="1"/>
          <p:nvPr/>
        </p:nvSpPr>
        <p:spPr>
          <a:xfrm>
            <a:off x="431817" y="3623289"/>
            <a:ext cx="8176590" cy="923330"/>
          </a:xfrm>
          <a:prstGeom prst="rect">
            <a:avLst/>
          </a:prstGeom>
          <a:noFill/>
        </p:spPr>
        <p:txBody>
          <a:bodyPr wrap="square" rtlCol="0">
            <a:spAutoFit/>
          </a:bodyPr>
          <a:lstStyle/>
          <a:p>
            <a:pPr algn="just"/>
            <a:r>
              <a:rPr lang="it-IT" dirty="0"/>
              <a:t>Criteri della «conoscenza della situazione» (consapevolezza da parte degli Stati della situazione in mare) e della «capacità di reazione» (tempo impiegato per reagire alla situazione» </a:t>
            </a:r>
          </a:p>
        </p:txBody>
      </p:sp>
      <p:sp>
        <p:nvSpPr>
          <p:cNvPr id="6" name="CasellaDiTesto 5">
            <a:extLst>
              <a:ext uri="{FF2B5EF4-FFF2-40B4-BE49-F238E27FC236}">
                <a16:creationId xmlns:a16="http://schemas.microsoft.com/office/drawing/2014/main" id="{D6A30A80-43F7-419C-999E-6E9A493C8312}"/>
              </a:ext>
            </a:extLst>
          </p:cNvPr>
          <p:cNvSpPr txBox="1"/>
          <p:nvPr/>
        </p:nvSpPr>
        <p:spPr>
          <a:xfrm>
            <a:off x="431817" y="4821811"/>
            <a:ext cx="8168844" cy="1477328"/>
          </a:xfrm>
          <a:prstGeom prst="rect">
            <a:avLst/>
          </a:prstGeom>
          <a:noFill/>
        </p:spPr>
        <p:txBody>
          <a:bodyPr wrap="square" rtlCol="0">
            <a:spAutoFit/>
          </a:bodyPr>
          <a:lstStyle/>
          <a:p>
            <a:r>
              <a:rPr lang="it-IT" dirty="0"/>
              <a:t>Tre fasi per l’attuazione di EUROSUR:</a:t>
            </a:r>
          </a:p>
          <a:p>
            <a:pPr marL="285750" indent="-285750">
              <a:buFont typeface="Arial" panose="020B0604020202020204" pitchFamily="34" charset="0"/>
              <a:buChar char="•"/>
            </a:pPr>
            <a:r>
              <a:rPr lang="it-IT" dirty="0"/>
              <a:t>Connessione e collaborazione tra gli enti di controllo confini dei Paesi coinvolti</a:t>
            </a:r>
          </a:p>
          <a:p>
            <a:pPr marL="285750" indent="-285750">
              <a:buFont typeface="Arial" panose="020B0604020202020204" pitchFamily="34" charset="0"/>
              <a:buChar char="•"/>
            </a:pPr>
            <a:r>
              <a:rPr lang="it-IT" dirty="0"/>
              <a:t>Ricerca e sviluppo per migliorare le tecniche di intervento</a:t>
            </a:r>
          </a:p>
          <a:p>
            <a:pPr marL="285750" indent="-285750">
              <a:buFont typeface="Arial" panose="020B0604020202020204" pitchFamily="34" charset="0"/>
              <a:buChar char="•"/>
            </a:pPr>
            <a:r>
              <a:rPr lang="it-IT" dirty="0"/>
              <a:t>Condivisione e analisi delle informazioni raccolte</a:t>
            </a:r>
          </a:p>
          <a:p>
            <a:pPr marL="285750" indent="-285750">
              <a:buFont typeface="Arial" panose="020B0604020202020204" pitchFamily="34" charset="0"/>
              <a:buChar char="•"/>
            </a:pPr>
            <a:endParaRPr lang="it-IT" dirty="0"/>
          </a:p>
        </p:txBody>
      </p:sp>
      <p:pic>
        <p:nvPicPr>
          <p:cNvPr id="2" name="Immagine 1">
            <a:extLst>
              <a:ext uri="{FF2B5EF4-FFF2-40B4-BE49-F238E27FC236}">
                <a16:creationId xmlns:a16="http://schemas.microsoft.com/office/drawing/2014/main" id="{5964E5DC-8D79-4917-8E34-0FF899C5E70B}"/>
              </a:ext>
            </a:extLst>
          </p:cNvPr>
          <p:cNvPicPr>
            <a:picLocks noChangeAspect="1"/>
          </p:cNvPicPr>
          <p:nvPr/>
        </p:nvPicPr>
        <p:blipFill>
          <a:blip r:embed="rId2"/>
          <a:stretch>
            <a:fillRect/>
          </a:stretch>
        </p:blipFill>
        <p:spPr>
          <a:xfrm>
            <a:off x="-4542" y="-11348"/>
            <a:ext cx="1493649" cy="946234"/>
          </a:xfrm>
          <a:prstGeom prst="rect">
            <a:avLst/>
          </a:prstGeom>
        </p:spPr>
      </p:pic>
    </p:spTree>
    <p:extLst>
      <p:ext uri="{BB962C8B-B14F-4D97-AF65-F5344CB8AC3E}">
        <p14:creationId xmlns:p14="http://schemas.microsoft.com/office/powerpoint/2010/main" val="4912483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Connettore 1 18"/>
          <p:cNvCxnSpPr/>
          <p:nvPr/>
        </p:nvCxnSpPr>
        <p:spPr>
          <a:xfrm>
            <a:off x="1754235" y="3430708"/>
            <a:ext cx="5631212" cy="0"/>
          </a:xfrm>
          <a:prstGeom prst="line">
            <a:avLst/>
          </a:prstGeom>
          <a:ln w="3175" cmpd="sng">
            <a:solidFill>
              <a:schemeClr val="bg1"/>
            </a:solidFill>
            <a:prstDash val="solid"/>
          </a:ln>
          <a:effectLst/>
        </p:spPr>
        <p:style>
          <a:lnRef idx="2">
            <a:schemeClr val="accent1"/>
          </a:lnRef>
          <a:fillRef idx="0">
            <a:schemeClr val="accent1"/>
          </a:fillRef>
          <a:effectRef idx="1">
            <a:schemeClr val="accent1"/>
          </a:effectRef>
          <a:fontRef idx="minor">
            <a:schemeClr val="tx1"/>
          </a:fontRef>
        </p:style>
      </p:cxnSp>
      <p:sp>
        <p:nvSpPr>
          <p:cNvPr id="27" name="CasellaDiTesto 26"/>
          <p:cNvSpPr txBox="1"/>
          <p:nvPr/>
        </p:nvSpPr>
        <p:spPr>
          <a:xfrm>
            <a:off x="1648002" y="1095801"/>
            <a:ext cx="5604493" cy="400110"/>
          </a:xfrm>
          <a:prstGeom prst="rect">
            <a:avLst/>
          </a:prstGeom>
          <a:noFill/>
        </p:spPr>
        <p:txBody>
          <a:bodyPr wrap="square" rtlCol="0">
            <a:spAutoFit/>
          </a:bodyPr>
          <a:lstStyle/>
          <a:p>
            <a:pPr algn="ctr"/>
            <a:r>
              <a:rPr lang="it-IT" sz="2000" b="1" dirty="0"/>
              <a:t>Criticità del sistema EUROSUR</a:t>
            </a:r>
          </a:p>
        </p:txBody>
      </p:sp>
      <p:sp>
        <p:nvSpPr>
          <p:cNvPr id="17" name="Shape 150"/>
          <p:cNvSpPr/>
          <p:nvPr/>
        </p:nvSpPr>
        <p:spPr>
          <a:xfrm>
            <a:off x="-40" y="104425"/>
            <a:ext cx="9157786" cy="83046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4" y="0"/>
                </a:lnTo>
                <a:lnTo>
                  <a:pt x="21600" y="35"/>
                </a:lnTo>
                <a:lnTo>
                  <a:pt x="21600" y="9514"/>
                </a:lnTo>
                <a:cubicBezTo>
                  <a:pt x="21600" y="9514"/>
                  <a:pt x="12685" y="21481"/>
                  <a:pt x="6491" y="21481"/>
                </a:cubicBezTo>
                <a:cubicBezTo>
                  <a:pt x="297" y="21481"/>
                  <a:pt x="0" y="21600"/>
                  <a:pt x="0" y="21600"/>
                </a:cubicBezTo>
                <a:close/>
              </a:path>
            </a:pathLst>
          </a:custGeom>
          <a:solidFill>
            <a:schemeClr val="tx2">
              <a:lumMod val="50000"/>
            </a:schemeClr>
          </a:solidFill>
          <a:ln w="12700" cap="flat">
            <a:noFill/>
            <a:miter lim="400000"/>
          </a:ln>
          <a:effectLst/>
        </p:spPr>
        <p:txBody>
          <a:bodyPr wrap="square" lIns="35717" tIns="35717" rIns="35717" bIns="35717" numCol="1" anchor="ctr">
            <a:noAutofit/>
          </a:bodyPr>
          <a:lstStyle/>
          <a:p>
            <a:endParaRPr/>
          </a:p>
        </p:txBody>
      </p:sp>
      <p:sp>
        <p:nvSpPr>
          <p:cNvPr id="18" name="Shape 151"/>
          <p:cNvSpPr/>
          <p:nvPr/>
        </p:nvSpPr>
        <p:spPr>
          <a:xfrm>
            <a:off x="-4542" y="-40826"/>
            <a:ext cx="9181376" cy="835459"/>
          </a:xfrm>
          <a:custGeom>
            <a:avLst/>
            <a:gdLst>
              <a:gd name="connsiteX0" fmla="*/ 1 w 21601"/>
              <a:gd name="connsiteY0" fmla="*/ 21565 h 21565"/>
              <a:gd name="connsiteX1" fmla="*/ 0 w 21601"/>
              <a:gd name="connsiteY1" fmla="*/ 295 h 21565"/>
              <a:gd name="connsiteX2" fmla="*/ 21601 w 21601"/>
              <a:gd name="connsiteY2" fmla="*/ 0 h 21565"/>
              <a:gd name="connsiteX3" fmla="*/ 21601 w 21601"/>
              <a:gd name="connsiteY3" fmla="*/ 9479 h 21565"/>
              <a:gd name="connsiteX4" fmla="*/ 6492 w 21601"/>
              <a:gd name="connsiteY4" fmla="*/ 21446 h 21565"/>
              <a:gd name="connsiteX5" fmla="*/ 1 w 21601"/>
              <a:gd name="connsiteY5" fmla="*/ 21565 h 21565"/>
              <a:gd name="connsiteX0" fmla="*/ 1 w 21601"/>
              <a:gd name="connsiteY0" fmla="*/ 21565 h 21565"/>
              <a:gd name="connsiteX1" fmla="*/ 0 w 21601"/>
              <a:gd name="connsiteY1" fmla="*/ 130 h 21565"/>
              <a:gd name="connsiteX2" fmla="*/ 21601 w 21601"/>
              <a:gd name="connsiteY2" fmla="*/ 0 h 21565"/>
              <a:gd name="connsiteX3" fmla="*/ 21601 w 21601"/>
              <a:gd name="connsiteY3" fmla="*/ 9479 h 21565"/>
              <a:gd name="connsiteX4" fmla="*/ 6492 w 21601"/>
              <a:gd name="connsiteY4" fmla="*/ 21446 h 21565"/>
              <a:gd name="connsiteX5" fmla="*/ 1 w 21601"/>
              <a:gd name="connsiteY5" fmla="*/ 21565 h 21565"/>
              <a:gd name="connsiteX0" fmla="*/ 1 w 21601"/>
              <a:gd name="connsiteY0" fmla="*/ 21435 h 21435"/>
              <a:gd name="connsiteX1" fmla="*/ 0 w 21601"/>
              <a:gd name="connsiteY1" fmla="*/ 0 h 21435"/>
              <a:gd name="connsiteX2" fmla="*/ 21601 w 21601"/>
              <a:gd name="connsiteY2" fmla="*/ 35 h 21435"/>
              <a:gd name="connsiteX3" fmla="*/ 21601 w 21601"/>
              <a:gd name="connsiteY3" fmla="*/ 9349 h 21435"/>
              <a:gd name="connsiteX4" fmla="*/ 6492 w 21601"/>
              <a:gd name="connsiteY4" fmla="*/ 21316 h 21435"/>
              <a:gd name="connsiteX5" fmla="*/ 1 w 21601"/>
              <a:gd name="connsiteY5" fmla="*/ 21435 h 21435"/>
              <a:gd name="connsiteX0" fmla="*/ 1 w 21601"/>
              <a:gd name="connsiteY0" fmla="*/ 21435 h 21435"/>
              <a:gd name="connsiteX1" fmla="*/ 0 w 21601"/>
              <a:gd name="connsiteY1" fmla="*/ 0 h 21435"/>
              <a:gd name="connsiteX2" fmla="*/ 21601 w 21601"/>
              <a:gd name="connsiteY2" fmla="*/ 35 h 21435"/>
              <a:gd name="connsiteX3" fmla="*/ 21601 w 21601"/>
              <a:gd name="connsiteY3" fmla="*/ 9349 h 21435"/>
              <a:gd name="connsiteX4" fmla="*/ 6492 w 21601"/>
              <a:gd name="connsiteY4" fmla="*/ 21316 h 21435"/>
              <a:gd name="connsiteX5" fmla="*/ 1 w 21601"/>
              <a:gd name="connsiteY5" fmla="*/ 21435 h 21435"/>
              <a:gd name="connsiteX0" fmla="*/ 1 w 21631"/>
              <a:gd name="connsiteY0" fmla="*/ 21435 h 21435"/>
              <a:gd name="connsiteX1" fmla="*/ 0 w 21631"/>
              <a:gd name="connsiteY1" fmla="*/ 0 h 21435"/>
              <a:gd name="connsiteX2" fmla="*/ 21631 w 21631"/>
              <a:gd name="connsiteY2" fmla="*/ 696 h 21435"/>
              <a:gd name="connsiteX3" fmla="*/ 21601 w 21631"/>
              <a:gd name="connsiteY3" fmla="*/ 9349 h 21435"/>
              <a:gd name="connsiteX4" fmla="*/ 6492 w 21631"/>
              <a:gd name="connsiteY4" fmla="*/ 21316 h 21435"/>
              <a:gd name="connsiteX5" fmla="*/ 1 w 21631"/>
              <a:gd name="connsiteY5" fmla="*/ 21435 h 21435"/>
              <a:gd name="connsiteX0" fmla="*/ 1 w 21646"/>
              <a:gd name="connsiteY0" fmla="*/ 21730 h 21730"/>
              <a:gd name="connsiteX1" fmla="*/ 0 w 21646"/>
              <a:gd name="connsiteY1" fmla="*/ 295 h 21730"/>
              <a:gd name="connsiteX2" fmla="*/ 21646 w 21646"/>
              <a:gd name="connsiteY2" fmla="*/ 0 h 21730"/>
              <a:gd name="connsiteX3" fmla="*/ 21601 w 21646"/>
              <a:gd name="connsiteY3" fmla="*/ 9644 h 21730"/>
              <a:gd name="connsiteX4" fmla="*/ 6492 w 21646"/>
              <a:gd name="connsiteY4" fmla="*/ 21611 h 21730"/>
              <a:gd name="connsiteX5" fmla="*/ 1 w 21646"/>
              <a:gd name="connsiteY5" fmla="*/ 21730 h 2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46" h="21730" extrusionOk="0">
                <a:moveTo>
                  <a:pt x="1" y="21730"/>
                </a:moveTo>
                <a:cubicBezTo>
                  <a:pt x="1" y="14640"/>
                  <a:pt x="0" y="7385"/>
                  <a:pt x="0" y="295"/>
                </a:cubicBezTo>
                <a:lnTo>
                  <a:pt x="21646" y="0"/>
                </a:lnTo>
                <a:cubicBezTo>
                  <a:pt x="21636" y="2884"/>
                  <a:pt x="21611" y="6760"/>
                  <a:pt x="21601" y="9644"/>
                </a:cubicBezTo>
                <a:cubicBezTo>
                  <a:pt x="21601" y="9644"/>
                  <a:pt x="12686" y="21611"/>
                  <a:pt x="6492" y="21611"/>
                </a:cubicBezTo>
                <a:cubicBezTo>
                  <a:pt x="298" y="21611"/>
                  <a:pt x="1" y="21730"/>
                  <a:pt x="1" y="21730"/>
                </a:cubicBezTo>
                <a:close/>
              </a:path>
            </a:pathLst>
          </a:custGeom>
          <a:solidFill>
            <a:schemeClr val="accent1">
              <a:lumMod val="75000"/>
            </a:schemeClr>
          </a:solidFill>
          <a:ln w="12700" cap="flat">
            <a:noFill/>
            <a:miter lim="400000"/>
          </a:ln>
          <a:effectLst/>
        </p:spPr>
        <p:txBody>
          <a:bodyPr wrap="square" lIns="35717" tIns="35717" rIns="35717" bIns="35717" numCol="1" anchor="ctr">
            <a:noAutofit/>
          </a:bodyPr>
          <a:lstStyle/>
          <a:p>
            <a:endParaRPr/>
          </a:p>
        </p:txBody>
      </p:sp>
      <p:sp>
        <p:nvSpPr>
          <p:cNvPr id="21" name="Shape 153"/>
          <p:cNvSpPr/>
          <p:nvPr/>
        </p:nvSpPr>
        <p:spPr>
          <a:xfrm>
            <a:off x="1704356" y="79514"/>
            <a:ext cx="5491787" cy="564574"/>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5717" tIns="35717" rIns="35717" bIns="35717" numCol="1" anchor="t">
            <a:spAutoFit/>
          </a:bodyPr>
          <a:lstStyle/>
          <a:p>
            <a:pPr algn="ctr"/>
            <a:r>
              <a:rPr lang="it-IT" sz="1600" dirty="0">
                <a:solidFill>
                  <a:schemeClr val="bg1"/>
                </a:solidFill>
              </a:rPr>
              <a:t>La tutela dei dati personali nell'ambito dei fenomeni migratori</a:t>
            </a:r>
            <a:endParaRPr lang="it-IT" sz="1600" b="1" i="1" dirty="0">
              <a:solidFill>
                <a:schemeClr val="bg1"/>
              </a:solidFill>
            </a:endParaRPr>
          </a:p>
          <a:p>
            <a:endParaRPr sz="1600" i="1" dirty="0">
              <a:solidFill>
                <a:schemeClr val="bg1"/>
              </a:solidFill>
              <a:latin typeface="+mj-lt"/>
              <a:cs typeface="Cali"/>
            </a:endParaRPr>
          </a:p>
        </p:txBody>
      </p:sp>
      <p:sp>
        <p:nvSpPr>
          <p:cNvPr id="28" name="Shape 156"/>
          <p:cNvSpPr/>
          <p:nvPr/>
        </p:nvSpPr>
        <p:spPr>
          <a:xfrm rot="10800000">
            <a:off x="-4119" y="6341349"/>
            <a:ext cx="9157785" cy="47351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4" y="0"/>
                </a:lnTo>
                <a:lnTo>
                  <a:pt x="21600" y="35"/>
                </a:lnTo>
                <a:lnTo>
                  <a:pt x="21600" y="9514"/>
                </a:lnTo>
                <a:cubicBezTo>
                  <a:pt x="21600" y="9514"/>
                  <a:pt x="12685" y="21481"/>
                  <a:pt x="6491" y="21481"/>
                </a:cubicBezTo>
                <a:cubicBezTo>
                  <a:pt x="297" y="21481"/>
                  <a:pt x="0" y="21600"/>
                  <a:pt x="0" y="21600"/>
                </a:cubicBezTo>
                <a:close/>
              </a:path>
            </a:pathLst>
          </a:custGeom>
          <a:solidFill>
            <a:schemeClr val="tx2">
              <a:lumMod val="50000"/>
            </a:schemeClr>
          </a:solidFill>
          <a:ln w="12700" cap="flat">
            <a:noFill/>
            <a:miter lim="400000"/>
          </a:ln>
          <a:effectLst/>
        </p:spPr>
        <p:txBody>
          <a:bodyPr wrap="square" lIns="35717" tIns="35717" rIns="35717" bIns="35717" numCol="1" anchor="ctr">
            <a:noAutofit/>
          </a:bodyPr>
          <a:lstStyle/>
          <a:p>
            <a:endParaRPr/>
          </a:p>
        </p:txBody>
      </p:sp>
      <p:sp>
        <p:nvSpPr>
          <p:cNvPr id="29" name="Shape 157"/>
          <p:cNvSpPr/>
          <p:nvPr/>
        </p:nvSpPr>
        <p:spPr>
          <a:xfrm rot="10800000">
            <a:off x="-41" y="6429136"/>
            <a:ext cx="9157785" cy="447229"/>
          </a:xfrm>
          <a:custGeom>
            <a:avLst/>
            <a:gdLst>
              <a:gd name="connsiteX0" fmla="*/ 0 w 21600"/>
              <a:gd name="connsiteY0" fmla="*/ 21600 h 21600"/>
              <a:gd name="connsiteX1" fmla="*/ 14 w 21600"/>
              <a:gd name="connsiteY1" fmla="*/ 0 h 21600"/>
              <a:gd name="connsiteX2" fmla="*/ 21600 w 21600"/>
              <a:gd name="connsiteY2" fmla="*/ 994 h 21600"/>
              <a:gd name="connsiteX3" fmla="*/ 21600 w 21600"/>
              <a:gd name="connsiteY3" fmla="*/ 9514 h 21600"/>
              <a:gd name="connsiteX4" fmla="*/ 6491 w 21600"/>
              <a:gd name="connsiteY4" fmla="*/ 21481 h 21600"/>
              <a:gd name="connsiteX5" fmla="*/ 0 w 21600"/>
              <a:gd name="connsiteY5" fmla="*/ 21600 h 21600"/>
              <a:gd name="connsiteX0" fmla="*/ 0 w 21600"/>
              <a:gd name="connsiteY0" fmla="*/ 22525 h 22525"/>
              <a:gd name="connsiteX1" fmla="*/ 14 w 21600"/>
              <a:gd name="connsiteY1" fmla="*/ 925 h 22525"/>
              <a:gd name="connsiteX2" fmla="*/ 21600 w 21600"/>
              <a:gd name="connsiteY2" fmla="*/ 0 h 22525"/>
              <a:gd name="connsiteX3" fmla="*/ 21600 w 21600"/>
              <a:gd name="connsiteY3" fmla="*/ 10439 h 22525"/>
              <a:gd name="connsiteX4" fmla="*/ 6491 w 21600"/>
              <a:gd name="connsiteY4" fmla="*/ 22406 h 22525"/>
              <a:gd name="connsiteX5" fmla="*/ 0 w 21600"/>
              <a:gd name="connsiteY5" fmla="*/ 22525 h 22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00" h="22525" extrusionOk="0">
                <a:moveTo>
                  <a:pt x="0" y="22525"/>
                </a:moveTo>
                <a:cubicBezTo>
                  <a:pt x="5" y="15325"/>
                  <a:pt x="9" y="8125"/>
                  <a:pt x="14" y="925"/>
                </a:cubicBezTo>
                <a:lnTo>
                  <a:pt x="21600" y="0"/>
                </a:lnTo>
                <a:lnTo>
                  <a:pt x="21600" y="10439"/>
                </a:lnTo>
                <a:cubicBezTo>
                  <a:pt x="21600" y="10439"/>
                  <a:pt x="12685" y="22406"/>
                  <a:pt x="6491" y="22406"/>
                </a:cubicBezTo>
                <a:cubicBezTo>
                  <a:pt x="297" y="22406"/>
                  <a:pt x="0" y="22525"/>
                  <a:pt x="0" y="22525"/>
                </a:cubicBezTo>
                <a:close/>
              </a:path>
            </a:pathLst>
          </a:custGeom>
          <a:solidFill>
            <a:schemeClr val="accent1">
              <a:lumMod val="75000"/>
            </a:schemeClr>
          </a:solidFill>
          <a:ln w="12700" cap="flat">
            <a:noFill/>
            <a:miter lim="400000"/>
          </a:ln>
          <a:effectLst/>
        </p:spPr>
        <p:txBody>
          <a:bodyPr wrap="square" lIns="35717" tIns="35717" rIns="35717" bIns="35717" numCol="1" anchor="ctr">
            <a:noAutofit/>
          </a:bodyPr>
          <a:lstStyle/>
          <a:p>
            <a:endParaRPr dirty="0"/>
          </a:p>
        </p:txBody>
      </p:sp>
      <p:sp>
        <p:nvSpPr>
          <p:cNvPr id="30" name="Shape 159"/>
          <p:cNvSpPr/>
          <p:nvPr/>
        </p:nvSpPr>
        <p:spPr>
          <a:xfrm>
            <a:off x="4606250" y="6531313"/>
            <a:ext cx="4339829" cy="22602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5717" tIns="35717" rIns="35717" bIns="35717" numCol="1" anchor="ctr">
            <a:spAutoFit/>
          </a:bodyPr>
          <a:lstStyle>
            <a:lvl1pPr algn="r"/>
          </a:lstStyle>
          <a:p>
            <a:r>
              <a:rPr lang="it-IT" sz="1000" dirty="0">
                <a:solidFill>
                  <a:schemeClr val="bg1"/>
                </a:solidFill>
              </a:rPr>
              <a:t>Mirko Forti– Dipartimento di Giurisprudenza</a:t>
            </a:r>
            <a:endParaRPr sz="1000" dirty="0">
              <a:solidFill>
                <a:schemeClr val="bg1"/>
              </a:solidFill>
            </a:endParaRPr>
          </a:p>
        </p:txBody>
      </p:sp>
      <p:sp>
        <p:nvSpPr>
          <p:cNvPr id="4" name="CasellaDiTesto 3">
            <a:extLst>
              <a:ext uri="{FF2B5EF4-FFF2-40B4-BE49-F238E27FC236}">
                <a16:creationId xmlns:a16="http://schemas.microsoft.com/office/drawing/2014/main" id="{93EF948D-B88E-4541-8E65-A670E448B733}"/>
              </a:ext>
            </a:extLst>
          </p:cNvPr>
          <p:cNvSpPr txBox="1"/>
          <p:nvPr/>
        </p:nvSpPr>
        <p:spPr>
          <a:xfrm>
            <a:off x="1303569" y="2701836"/>
            <a:ext cx="6735007" cy="369332"/>
          </a:xfrm>
          <a:prstGeom prst="rect">
            <a:avLst/>
          </a:prstGeom>
          <a:noFill/>
        </p:spPr>
        <p:txBody>
          <a:bodyPr wrap="square" rtlCol="0">
            <a:spAutoFit/>
          </a:bodyPr>
          <a:lstStyle/>
          <a:p>
            <a:pPr algn="just"/>
            <a:endParaRPr lang="it-IT" dirty="0"/>
          </a:p>
        </p:txBody>
      </p:sp>
      <p:sp>
        <p:nvSpPr>
          <p:cNvPr id="5" name="CasellaDiTesto 4">
            <a:extLst>
              <a:ext uri="{FF2B5EF4-FFF2-40B4-BE49-F238E27FC236}">
                <a16:creationId xmlns:a16="http://schemas.microsoft.com/office/drawing/2014/main" id="{BEA0C6A5-82C6-48DD-A344-532B4D61A144}"/>
              </a:ext>
            </a:extLst>
          </p:cNvPr>
          <p:cNvSpPr txBox="1"/>
          <p:nvPr/>
        </p:nvSpPr>
        <p:spPr>
          <a:xfrm>
            <a:off x="384313" y="3902099"/>
            <a:ext cx="8683335" cy="923330"/>
          </a:xfrm>
          <a:prstGeom prst="rect">
            <a:avLst/>
          </a:prstGeom>
          <a:noFill/>
        </p:spPr>
        <p:txBody>
          <a:bodyPr wrap="square" rtlCol="0">
            <a:spAutoFit/>
          </a:bodyPr>
          <a:lstStyle/>
          <a:p>
            <a:pPr algn="just"/>
            <a:r>
              <a:rPr lang="it-IT" dirty="0"/>
              <a:t>EUROSUR come «sistema di sistemi», dotato di un forte carattere transnazionale.</a:t>
            </a:r>
          </a:p>
          <a:p>
            <a:pPr algn="just"/>
            <a:r>
              <a:rPr lang="it-IT" dirty="0"/>
              <a:t>Quale Paese è effettivamente in possesso delle informazioni del singolo soggetto?</a:t>
            </a:r>
          </a:p>
          <a:p>
            <a:pPr algn="just"/>
            <a:r>
              <a:rPr lang="it-IT" dirty="0"/>
              <a:t>Quale giudice è competente per la tutela giurisdizionale del diritto alla privacy?</a:t>
            </a:r>
          </a:p>
        </p:txBody>
      </p:sp>
      <p:sp>
        <p:nvSpPr>
          <p:cNvPr id="6" name="CasellaDiTesto 5">
            <a:extLst>
              <a:ext uri="{FF2B5EF4-FFF2-40B4-BE49-F238E27FC236}">
                <a16:creationId xmlns:a16="http://schemas.microsoft.com/office/drawing/2014/main" id="{9590FE14-F5C8-42EC-824C-958386FF1102}"/>
              </a:ext>
            </a:extLst>
          </p:cNvPr>
          <p:cNvSpPr txBox="1"/>
          <p:nvPr/>
        </p:nvSpPr>
        <p:spPr>
          <a:xfrm>
            <a:off x="384313" y="2238417"/>
            <a:ext cx="8454887" cy="646331"/>
          </a:xfrm>
          <a:prstGeom prst="rect">
            <a:avLst/>
          </a:prstGeom>
          <a:noFill/>
        </p:spPr>
        <p:txBody>
          <a:bodyPr wrap="square" rtlCol="0">
            <a:spAutoFit/>
          </a:bodyPr>
          <a:lstStyle/>
          <a:p>
            <a:pPr algn="just"/>
            <a:r>
              <a:rPr lang="it-IT" dirty="0"/>
              <a:t>Raccolta «accidentale» di informazioni relative a persone non coinvolte nei target di EUROSUR</a:t>
            </a:r>
          </a:p>
        </p:txBody>
      </p:sp>
      <p:pic>
        <p:nvPicPr>
          <p:cNvPr id="2" name="Immagine 1">
            <a:extLst>
              <a:ext uri="{FF2B5EF4-FFF2-40B4-BE49-F238E27FC236}">
                <a16:creationId xmlns:a16="http://schemas.microsoft.com/office/drawing/2014/main" id="{0B921389-6BB7-4BE7-AE46-7119617D0D58}"/>
              </a:ext>
            </a:extLst>
          </p:cNvPr>
          <p:cNvPicPr>
            <a:picLocks noChangeAspect="1"/>
          </p:cNvPicPr>
          <p:nvPr/>
        </p:nvPicPr>
        <p:blipFill>
          <a:blip r:embed="rId2"/>
          <a:stretch>
            <a:fillRect/>
          </a:stretch>
        </p:blipFill>
        <p:spPr>
          <a:xfrm>
            <a:off x="0" y="-40559"/>
            <a:ext cx="1493649" cy="975445"/>
          </a:xfrm>
          <a:prstGeom prst="rect">
            <a:avLst/>
          </a:prstGeom>
        </p:spPr>
      </p:pic>
    </p:spTree>
    <p:extLst>
      <p:ext uri="{BB962C8B-B14F-4D97-AF65-F5344CB8AC3E}">
        <p14:creationId xmlns:p14="http://schemas.microsoft.com/office/powerpoint/2010/main" val="17752079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Connettore 1 18"/>
          <p:cNvCxnSpPr/>
          <p:nvPr/>
        </p:nvCxnSpPr>
        <p:spPr>
          <a:xfrm>
            <a:off x="1754235" y="3430708"/>
            <a:ext cx="5631212" cy="0"/>
          </a:xfrm>
          <a:prstGeom prst="line">
            <a:avLst/>
          </a:prstGeom>
          <a:ln w="3175" cmpd="sng">
            <a:solidFill>
              <a:schemeClr val="bg1"/>
            </a:solidFill>
            <a:prstDash val="solid"/>
          </a:ln>
          <a:effectLst/>
        </p:spPr>
        <p:style>
          <a:lnRef idx="2">
            <a:schemeClr val="accent1"/>
          </a:lnRef>
          <a:fillRef idx="0">
            <a:schemeClr val="accent1"/>
          </a:fillRef>
          <a:effectRef idx="1">
            <a:schemeClr val="accent1"/>
          </a:effectRef>
          <a:fontRef idx="minor">
            <a:schemeClr val="tx1"/>
          </a:fontRef>
        </p:style>
      </p:cxnSp>
      <p:sp>
        <p:nvSpPr>
          <p:cNvPr id="27" name="CasellaDiTesto 26"/>
          <p:cNvSpPr txBox="1"/>
          <p:nvPr/>
        </p:nvSpPr>
        <p:spPr>
          <a:xfrm>
            <a:off x="1706099" y="1095801"/>
            <a:ext cx="5604493" cy="1077218"/>
          </a:xfrm>
          <a:prstGeom prst="rect">
            <a:avLst/>
          </a:prstGeom>
          <a:noFill/>
        </p:spPr>
        <p:txBody>
          <a:bodyPr wrap="square" rtlCol="0">
            <a:spAutoFit/>
          </a:bodyPr>
          <a:lstStyle/>
          <a:p>
            <a:pPr algn="ctr"/>
            <a:r>
              <a:rPr lang="it-IT" sz="2000" b="1" i="1" dirty="0"/>
              <a:t>I database (Eurodac, Vis, </a:t>
            </a:r>
            <a:r>
              <a:rPr lang="it-IT" sz="2000" b="1" i="1" dirty="0" err="1"/>
              <a:t>Sis</a:t>
            </a:r>
            <a:r>
              <a:rPr lang="it-IT" sz="2000" b="1" i="1" dirty="0"/>
              <a:t>) e i controlli alle frontiere europee</a:t>
            </a:r>
            <a:endParaRPr lang="it-IT" sz="2000" dirty="0"/>
          </a:p>
          <a:p>
            <a:pPr algn="ctr"/>
            <a:endParaRPr lang="it-IT" sz="2400" b="1" dirty="0"/>
          </a:p>
        </p:txBody>
      </p:sp>
      <p:sp>
        <p:nvSpPr>
          <p:cNvPr id="17" name="Shape 150"/>
          <p:cNvSpPr/>
          <p:nvPr/>
        </p:nvSpPr>
        <p:spPr>
          <a:xfrm>
            <a:off x="-40" y="104425"/>
            <a:ext cx="9157786" cy="83046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4" y="0"/>
                </a:lnTo>
                <a:lnTo>
                  <a:pt x="21600" y="35"/>
                </a:lnTo>
                <a:lnTo>
                  <a:pt x="21600" y="9514"/>
                </a:lnTo>
                <a:cubicBezTo>
                  <a:pt x="21600" y="9514"/>
                  <a:pt x="12685" y="21481"/>
                  <a:pt x="6491" y="21481"/>
                </a:cubicBezTo>
                <a:cubicBezTo>
                  <a:pt x="297" y="21481"/>
                  <a:pt x="0" y="21600"/>
                  <a:pt x="0" y="21600"/>
                </a:cubicBezTo>
                <a:close/>
              </a:path>
            </a:pathLst>
          </a:custGeom>
          <a:solidFill>
            <a:schemeClr val="tx2">
              <a:lumMod val="50000"/>
            </a:schemeClr>
          </a:solidFill>
          <a:ln w="12700" cap="flat">
            <a:noFill/>
            <a:miter lim="400000"/>
          </a:ln>
          <a:effectLst/>
        </p:spPr>
        <p:txBody>
          <a:bodyPr wrap="square" lIns="35717" tIns="35717" rIns="35717" bIns="35717" numCol="1" anchor="ctr">
            <a:noAutofit/>
          </a:bodyPr>
          <a:lstStyle/>
          <a:p>
            <a:endParaRPr/>
          </a:p>
        </p:txBody>
      </p:sp>
      <p:sp>
        <p:nvSpPr>
          <p:cNvPr id="18" name="Shape 151"/>
          <p:cNvSpPr/>
          <p:nvPr/>
        </p:nvSpPr>
        <p:spPr>
          <a:xfrm>
            <a:off x="-4542" y="-40826"/>
            <a:ext cx="9181376" cy="835459"/>
          </a:xfrm>
          <a:custGeom>
            <a:avLst/>
            <a:gdLst>
              <a:gd name="connsiteX0" fmla="*/ 1 w 21601"/>
              <a:gd name="connsiteY0" fmla="*/ 21565 h 21565"/>
              <a:gd name="connsiteX1" fmla="*/ 0 w 21601"/>
              <a:gd name="connsiteY1" fmla="*/ 295 h 21565"/>
              <a:gd name="connsiteX2" fmla="*/ 21601 w 21601"/>
              <a:gd name="connsiteY2" fmla="*/ 0 h 21565"/>
              <a:gd name="connsiteX3" fmla="*/ 21601 w 21601"/>
              <a:gd name="connsiteY3" fmla="*/ 9479 h 21565"/>
              <a:gd name="connsiteX4" fmla="*/ 6492 w 21601"/>
              <a:gd name="connsiteY4" fmla="*/ 21446 h 21565"/>
              <a:gd name="connsiteX5" fmla="*/ 1 w 21601"/>
              <a:gd name="connsiteY5" fmla="*/ 21565 h 21565"/>
              <a:gd name="connsiteX0" fmla="*/ 1 w 21601"/>
              <a:gd name="connsiteY0" fmla="*/ 21565 h 21565"/>
              <a:gd name="connsiteX1" fmla="*/ 0 w 21601"/>
              <a:gd name="connsiteY1" fmla="*/ 130 h 21565"/>
              <a:gd name="connsiteX2" fmla="*/ 21601 w 21601"/>
              <a:gd name="connsiteY2" fmla="*/ 0 h 21565"/>
              <a:gd name="connsiteX3" fmla="*/ 21601 w 21601"/>
              <a:gd name="connsiteY3" fmla="*/ 9479 h 21565"/>
              <a:gd name="connsiteX4" fmla="*/ 6492 w 21601"/>
              <a:gd name="connsiteY4" fmla="*/ 21446 h 21565"/>
              <a:gd name="connsiteX5" fmla="*/ 1 w 21601"/>
              <a:gd name="connsiteY5" fmla="*/ 21565 h 21565"/>
              <a:gd name="connsiteX0" fmla="*/ 1 w 21601"/>
              <a:gd name="connsiteY0" fmla="*/ 21435 h 21435"/>
              <a:gd name="connsiteX1" fmla="*/ 0 w 21601"/>
              <a:gd name="connsiteY1" fmla="*/ 0 h 21435"/>
              <a:gd name="connsiteX2" fmla="*/ 21601 w 21601"/>
              <a:gd name="connsiteY2" fmla="*/ 35 h 21435"/>
              <a:gd name="connsiteX3" fmla="*/ 21601 w 21601"/>
              <a:gd name="connsiteY3" fmla="*/ 9349 h 21435"/>
              <a:gd name="connsiteX4" fmla="*/ 6492 w 21601"/>
              <a:gd name="connsiteY4" fmla="*/ 21316 h 21435"/>
              <a:gd name="connsiteX5" fmla="*/ 1 w 21601"/>
              <a:gd name="connsiteY5" fmla="*/ 21435 h 21435"/>
              <a:gd name="connsiteX0" fmla="*/ 1 w 21601"/>
              <a:gd name="connsiteY0" fmla="*/ 21435 h 21435"/>
              <a:gd name="connsiteX1" fmla="*/ 0 w 21601"/>
              <a:gd name="connsiteY1" fmla="*/ 0 h 21435"/>
              <a:gd name="connsiteX2" fmla="*/ 21601 w 21601"/>
              <a:gd name="connsiteY2" fmla="*/ 35 h 21435"/>
              <a:gd name="connsiteX3" fmla="*/ 21601 w 21601"/>
              <a:gd name="connsiteY3" fmla="*/ 9349 h 21435"/>
              <a:gd name="connsiteX4" fmla="*/ 6492 w 21601"/>
              <a:gd name="connsiteY4" fmla="*/ 21316 h 21435"/>
              <a:gd name="connsiteX5" fmla="*/ 1 w 21601"/>
              <a:gd name="connsiteY5" fmla="*/ 21435 h 21435"/>
              <a:gd name="connsiteX0" fmla="*/ 1 w 21631"/>
              <a:gd name="connsiteY0" fmla="*/ 21435 h 21435"/>
              <a:gd name="connsiteX1" fmla="*/ 0 w 21631"/>
              <a:gd name="connsiteY1" fmla="*/ 0 h 21435"/>
              <a:gd name="connsiteX2" fmla="*/ 21631 w 21631"/>
              <a:gd name="connsiteY2" fmla="*/ 696 h 21435"/>
              <a:gd name="connsiteX3" fmla="*/ 21601 w 21631"/>
              <a:gd name="connsiteY3" fmla="*/ 9349 h 21435"/>
              <a:gd name="connsiteX4" fmla="*/ 6492 w 21631"/>
              <a:gd name="connsiteY4" fmla="*/ 21316 h 21435"/>
              <a:gd name="connsiteX5" fmla="*/ 1 w 21631"/>
              <a:gd name="connsiteY5" fmla="*/ 21435 h 21435"/>
              <a:gd name="connsiteX0" fmla="*/ 1 w 21646"/>
              <a:gd name="connsiteY0" fmla="*/ 21730 h 21730"/>
              <a:gd name="connsiteX1" fmla="*/ 0 w 21646"/>
              <a:gd name="connsiteY1" fmla="*/ 295 h 21730"/>
              <a:gd name="connsiteX2" fmla="*/ 21646 w 21646"/>
              <a:gd name="connsiteY2" fmla="*/ 0 h 21730"/>
              <a:gd name="connsiteX3" fmla="*/ 21601 w 21646"/>
              <a:gd name="connsiteY3" fmla="*/ 9644 h 21730"/>
              <a:gd name="connsiteX4" fmla="*/ 6492 w 21646"/>
              <a:gd name="connsiteY4" fmla="*/ 21611 h 21730"/>
              <a:gd name="connsiteX5" fmla="*/ 1 w 21646"/>
              <a:gd name="connsiteY5" fmla="*/ 21730 h 2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46" h="21730" extrusionOk="0">
                <a:moveTo>
                  <a:pt x="1" y="21730"/>
                </a:moveTo>
                <a:cubicBezTo>
                  <a:pt x="1" y="14640"/>
                  <a:pt x="0" y="7385"/>
                  <a:pt x="0" y="295"/>
                </a:cubicBezTo>
                <a:lnTo>
                  <a:pt x="21646" y="0"/>
                </a:lnTo>
                <a:cubicBezTo>
                  <a:pt x="21636" y="2884"/>
                  <a:pt x="21611" y="6760"/>
                  <a:pt x="21601" y="9644"/>
                </a:cubicBezTo>
                <a:cubicBezTo>
                  <a:pt x="21601" y="9644"/>
                  <a:pt x="12686" y="21611"/>
                  <a:pt x="6492" y="21611"/>
                </a:cubicBezTo>
                <a:cubicBezTo>
                  <a:pt x="298" y="21611"/>
                  <a:pt x="1" y="21730"/>
                  <a:pt x="1" y="21730"/>
                </a:cubicBezTo>
                <a:close/>
              </a:path>
            </a:pathLst>
          </a:custGeom>
          <a:solidFill>
            <a:schemeClr val="accent1">
              <a:lumMod val="75000"/>
            </a:schemeClr>
          </a:solidFill>
          <a:ln w="12700" cap="flat">
            <a:noFill/>
            <a:miter lim="400000"/>
          </a:ln>
          <a:effectLst/>
        </p:spPr>
        <p:txBody>
          <a:bodyPr wrap="square" lIns="35717" tIns="35717" rIns="35717" bIns="35717" numCol="1" anchor="ctr">
            <a:noAutofit/>
          </a:bodyPr>
          <a:lstStyle/>
          <a:p>
            <a:endParaRPr/>
          </a:p>
        </p:txBody>
      </p:sp>
      <p:sp>
        <p:nvSpPr>
          <p:cNvPr id="21" name="Shape 153"/>
          <p:cNvSpPr/>
          <p:nvPr/>
        </p:nvSpPr>
        <p:spPr>
          <a:xfrm>
            <a:off x="1704356" y="79514"/>
            <a:ext cx="5491787" cy="74924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5717" tIns="35717" rIns="35717" bIns="35717" numCol="1" anchor="t">
            <a:spAutoFit/>
          </a:bodyPr>
          <a:lstStyle/>
          <a:p>
            <a:pPr algn="ctr"/>
            <a:r>
              <a:rPr lang="it-IT" sz="1600" dirty="0">
                <a:solidFill>
                  <a:schemeClr val="bg1"/>
                </a:solidFill>
              </a:rPr>
              <a:t>La tutela dei dati personali nell'ambito dei fenomeni migratori</a:t>
            </a:r>
            <a:endParaRPr lang="it-IT" sz="1600" b="1" i="1" dirty="0">
              <a:solidFill>
                <a:schemeClr val="bg1"/>
              </a:solidFill>
            </a:endParaRPr>
          </a:p>
          <a:p>
            <a:endParaRPr lang="it-IT" sz="1200" b="1" i="1" dirty="0">
              <a:solidFill>
                <a:schemeClr val="bg1"/>
              </a:solidFill>
              <a:cs typeface="Cali"/>
            </a:endParaRPr>
          </a:p>
          <a:p>
            <a:endParaRPr sz="1600" i="1" dirty="0">
              <a:solidFill>
                <a:schemeClr val="bg1"/>
              </a:solidFill>
              <a:latin typeface="+mj-lt"/>
              <a:cs typeface="Cali"/>
            </a:endParaRPr>
          </a:p>
        </p:txBody>
      </p:sp>
      <p:sp>
        <p:nvSpPr>
          <p:cNvPr id="28" name="Shape 156"/>
          <p:cNvSpPr/>
          <p:nvPr/>
        </p:nvSpPr>
        <p:spPr>
          <a:xfrm rot="10800000">
            <a:off x="-4119" y="6341349"/>
            <a:ext cx="9157785" cy="47351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4" y="0"/>
                </a:lnTo>
                <a:lnTo>
                  <a:pt x="21600" y="35"/>
                </a:lnTo>
                <a:lnTo>
                  <a:pt x="21600" y="9514"/>
                </a:lnTo>
                <a:cubicBezTo>
                  <a:pt x="21600" y="9514"/>
                  <a:pt x="12685" y="21481"/>
                  <a:pt x="6491" y="21481"/>
                </a:cubicBezTo>
                <a:cubicBezTo>
                  <a:pt x="297" y="21481"/>
                  <a:pt x="0" y="21600"/>
                  <a:pt x="0" y="21600"/>
                </a:cubicBezTo>
                <a:close/>
              </a:path>
            </a:pathLst>
          </a:custGeom>
          <a:solidFill>
            <a:schemeClr val="tx2">
              <a:lumMod val="50000"/>
            </a:schemeClr>
          </a:solidFill>
          <a:ln w="12700" cap="flat">
            <a:noFill/>
            <a:miter lim="400000"/>
          </a:ln>
          <a:effectLst/>
        </p:spPr>
        <p:txBody>
          <a:bodyPr wrap="square" lIns="35717" tIns="35717" rIns="35717" bIns="35717" numCol="1" anchor="ctr">
            <a:noAutofit/>
          </a:bodyPr>
          <a:lstStyle/>
          <a:p>
            <a:endParaRPr/>
          </a:p>
        </p:txBody>
      </p:sp>
      <p:sp>
        <p:nvSpPr>
          <p:cNvPr id="29" name="Shape 157"/>
          <p:cNvSpPr/>
          <p:nvPr/>
        </p:nvSpPr>
        <p:spPr>
          <a:xfrm rot="10800000">
            <a:off x="-41" y="6429136"/>
            <a:ext cx="9157785" cy="447229"/>
          </a:xfrm>
          <a:custGeom>
            <a:avLst/>
            <a:gdLst>
              <a:gd name="connsiteX0" fmla="*/ 0 w 21600"/>
              <a:gd name="connsiteY0" fmla="*/ 21600 h 21600"/>
              <a:gd name="connsiteX1" fmla="*/ 14 w 21600"/>
              <a:gd name="connsiteY1" fmla="*/ 0 h 21600"/>
              <a:gd name="connsiteX2" fmla="*/ 21600 w 21600"/>
              <a:gd name="connsiteY2" fmla="*/ 994 h 21600"/>
              <a:gd name="connsiteX3" fmla="*/ 21600 w 21600"/>
              <a:gd name="connsiteY3" fmla="*/ 9514 h 21600"/>
              <a:gd name="connsiteX4" fmla="*/ 6491 w 21600"/>
              <a:gd name="connsiteY4" fmla="*/ 21481 h 21600"/>
              <a:gd name="connsiteX5" fmla="*/ 0 w 21600"/>
              <a:gd name="connsiteY5" fmla="*/ 21600 h 21600"/>
              <a:gd name="connsiteX0" fmla="*/ 0 w 21600"/>
              <a:gd name="connsiteY0" fmla="*/ 22525 h 22525"/>
              <a:gd name="connsiteX1" fmla="*/ 14 w 21600"/>
              <a:gd name="connsiteY1" fmla="*/ 925 h 22525"/>
              <a:gd name="connsiteX2" fmla="*/ 21600 w 21600"/>
              <a:gd name="connsiteY2" fmla="*/ 0 h 22525"/>
              <a:gd name="connsiteX3" fmla="*/ 21600 w 21600"/>
              <a:gd name="connsiteY3" fmla="*/ 10439 h 22525"/>
              <a:gd name="connsiteX4" fmla="*/ 6491 w 21600"/>
              <a:gd name="connsiteY4" fmla="*/ 22406 h 22525"/>
              <a:gd name="connsiteX5" fmla="*/ 0 w 21600"/>
              <a:gd name="connsiteY5" fmla="*/ 22525 h 22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00" h="22525" extrusionOk="0">
                <a:moveTo>
                  <a:pt x="0" y="22525"/>
                </a:moveTo>
                <a:cubicBezTo>
                  <a:pt x="5" y="15325"/>
                  <a:pt x="9" y="8125"/>
                  <a:pt x="14" y="925"/>
                </a:cubicBezTo>
                <a:lnTo>
                  <a:pt x="21600" y="0"/>
                </a:lnTo>
                <a:lnTo>
                  <a:pt x="21600" y="10439"/>
                </a:lnTo>
                <a:cubicBezTo>
                  <a:pt x="21600" y="10439"/>
                  <a:pt x="12685" y="22406"/>
                  <a:pt x="6491" y="22406"/>
                </a:cubicBezTo>
                <a:cubicBezTo>
                  <a:pt x="297" y="22406"/>
                  <a:pt x="0" y="22525"/>
                  <a:pt x="0" y="22525"/>
                </a:cubicBezTo>
                <a:close/>
              </a:path>
            </a:pathLst>
          </a:custGeom>
          <a:solidFill>
            <a:schemeClr val="accent1">
              <a:lumMod val="75000"/>
            </a:schemeClr>
          </a:solidFill>
          <a:ln w="12700" cap="flat">
            <a:noFill/>
            <a:miter lim="400000"/>
          </a:ln>
          <a:effectLst/>
        </p:spPr>
        <p:txBody>
          <a:bodyPr wrap="square" lIns="35717" tIns="35717" rIns="35717" bIns="35717" numCol="1" anchor="ctr">
            <a:noAutofit/>
          </a:bodyPr>
          <a:lstStyle/>
          <a:p>
            <a:endParaRPr dirty="0"/>
          </a:p>
        </p:txBody>
      </p:sp>
      <p:sp>
        <p:nvSpPr>
          <p:cNvPr id="30" name="Shape 159"/>
          <p:cNvSpPr/>
          <p:nvPr/>
        </p:nvSpPr>
        <p:spPr>
          <a:xfrm>
            <a:off x="4606250" y="6531313"/>
            <a:ext cx="4339829" cy="22602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5717" tIns="35717" rIns="35717" bIns="35717" numCol="1" anchor="ctr">
            <a:spAutoFit/>
          </a:bodyPr>
          <a:lstStyle>
            <a:lvl1pPr algn="r"/>
          </a:lstStyle>
          <a:p>
            <a:r>
              <a:rPr lang="it-IT" sz="1000" dirty="0">
                <a:solidFill>
                  <a:schemeClr val="bg1"/>
                </a:solidFill>
              </a:rPr>
              <a:t>Mirko Forti– Dipartimento di Giurisprudenza</a:t>
            </a:r>
            <a:endParaRPr sz="1000" dirty="0">
              <a:solidFill>
                <a:schemeClr val="bg1"/>
              </a:solidFill>
            </a:endParaRPr>
          </a:p>
        </p:txBody>
      </p:sp>
      <p:sp>
        <p:nvSpPr>
          <p:cNvPr id="4" name="CasellaDiTesto 3">
            <a:extLst>
              <a:ext uri="{FF2B5EF4-FFF2-40B4-BE49-F238E27FC236}">
                <a16:creationId xmlns:a16="http://schemas.microsoft.com/office/drawing/2014/main" id="{93EF948D-B88E-4541-8E65-A670E448B733}"/>
              </a:ext>
            </a:extLst>
          </p:cNvPr>
          <p:cNvSpPr txBox="1"/>
          <p:nvPr/>
        </p:nvSpPr>
        <p:spPr>
          <a:xfrm>
            <a:off x="1303569" y="2701836"/>
            <a:ext cx="6735007" cy="369332"/>
          </a:xfrm>
          <a:prstGeom prst="rect">
            <a:avLst/>
          </a:prstGeom>
          <a:noFill/>
        </p:spPr>
        <p:txBody>
          <a:bodyPr wrap="square" rtlCol="0">
            <a:spAutoFit/>
          </a:bodyPr>
          <a:lstStyle/>
          <a:p>
            <a:pPr algn="just"/>
            <a:endParaRPr lang="it-IT" dirty="0"/>
          </a:p>
        </p:txBody>
      </p:sp>
      <p:sp>
        <p:nvSpPr>
          <p:cNvPr id="5" name="CasellaDiTesto 4">
            <a:extLst>
              <a:ext uri="{FF2B5EF4-FFF2-40B4-BE49-F238E27FC236}">
                <a16:creationId xmlns:a16="http://schemas.microsoft.com/office/drawing/2014/main" id="{BEA0C6A5-82C6-48DD-A344-532B4D61A144}"/>
              </a:ext>
            </a:extLst>
          </p:cNvPr>
          <p:cNvSpPr txBox="1"/>
          <p:nvPr/>
        </p:nvSpPr>
        <p:spPr>
          <a:xfrm>
            <a:off x="384313" y="3220346"/>
            <a:ext cx="8577318" cy="923330"/>
          </a:xfrm>
          <a:prstGeom prst="rect">
            <a:avLst/>
          </a:prstGeom>
          <a:noFill/>
        </p:spPr>
        <p:txBody>
          <a:bodyPr wrap="square" rtlCol="0">
            <a:spAutoFit/>
          </a:bodyPr>
          <a:lstStyle/>
          <a:p>
            <a:pPr algn="just"/>
            <a:r>
              <a:rPr lang="it-IT" b="1" dirty="0"/>
              <a:t>Vis: </a:t>
            </a:r>
            <a:r>
              <a:rPr lang="it-IT" dirty="0"/>
              <a:t>Banca dati in cui vengono immesse le informazioni necessarie per controllare e confermare la validità di visti e altri documenti identificativi. Prevenzione dell’immigrazione illegale e del </a:t>
            </a:r>
            <a:r>
              <a:rPr lang="it-IT" i="1" dirty="0"/>
              <a:t>visa shopping</a:t>
            </a:r>
            <a:endParaRPr lang="it-IT" b="1" dirty="0"/>
          </a:p>
        </p:txBody>
      </p:sp>
      <p:sp>
        <p:nvSpPr>
          <p:cNvPr id="6" name="CasellaDiTesto 5">
            <a:extLst>
              <a:ext uri="{FF2B5EF4-FFF2-40B4-BE49-F238E27FC236}">
                <a16:creationId xmlns:a16="http://schemas.microsoft.com/office/drawing/2014/main" id="{9590FE14-F5C8-42EC-824C-958386FF1102}"/>
              </a:ext>
            </a:extLst>
          </p:cNvPr>
          <p:cNvSpPr txBox="1"/>
          <p:nvPr/>
        </p:nvSpPr>
        <p:spPr>
          <a:xfrm>
            <a:off x="384313" y="2116415"/>
            <a:ext cx="8561766" cy="923330"/>
          </a:xfrm>
          <a:prstGeom prst="rect">
            <a:avLst/>
          </a:prstGeom>
          <a:noFill/>
        </p:spPr>
        <p:txBody>
          <a:bodyPr wrap="square" rtlCol="0">
            <a:spAutoFit/>
          </a:bodyPr>
          <a:lstStyle/>
          <a:p>
            <a:pPr algn="just"/>
            <a:r>
              <a:rPr lang="it-IT" b="1" dirty="0"/>
              <a:t>Eurodac: </a:t>
            </a:r>
            <a:r>
              <a:rPr lang="it-IT" dirty="0"/>
              <a:t>archivio in cui vengono depositate le impronte digitali, quindi dati biometrici, di richiedenti asilo e migranti irregolari. La consultazione del database permette di individuare il Paese che ha «permesso» l’ingresso del soggetto</a:t>
            </a:r>
            <a:endParaRPr lang="it-IT" b="1" dirty="0"/>
          </a:p>
        </p:txBody>
      </p:sp>
      <p:sp>
        <p:nvSpPr>
          <p:cNvPr id="3" name="CasellaDiTesto 2">
            <a:extLst>
              <a:ext uri="{FF2B5EF4-FFF2-40B4-BE49-F238E27FC236}">
                <a16:creationId xmlns:a16="http://schemas.microsoft.com/office/drawing/2014/main" id="{883AA52C-0D31-4BB3-928E-8A053CC1BA3B}"/>
              </a:ext>
            </a:extLst>
          </p:cNvPr>
          <p:cNvSpPr txBox="1"/>
          <p:nvPr/>
        </p:nvSpPr>
        <p:spPr>
          <a:xfrm>
            <a:off x="384313" y="4310024"/>
            <a:ext cx="8454887" cy="1754326"/>
          </a:xfrm>
          <a:prstGeom prst="rect">
            <a:avLst/>
          </a:prstGeom>
          <a:noFill/>
        </p:spPr>
        <p:txBody>
          <a:bodyPr wrap="square" rtlCol="0">
            <a:spAutoFit/>
          </a:bodyPr>
          <a:lstStyle/>
          <a:p>
            <a:pPr algn="just"/>
            <a:r>
              <a:rPr lang="it-IT" b="1" dirty="0" err="1"/>
              <a:t>Sis</a:t>
            </a:r>
            <a:r>
              <a:rPr lang="it-IT" b="1" dirty="0"/>
              <a:t>: </a:t>
            </a:r>
            <a:r>
              <a:rPr lang="it-IT" dirty="0"/>
              <a:t>banca dati che permette ai Paesi dell’Area Schengen di scambiarsi informazioni su persone o beni. Si fa riferimento a individui su cui pende una richiesta per estradizione (art.95 Convenzione Accordo di Schengen), a persone provenienti da Stati terzi all’Unione europea a cui è stato rifiutato l’ingresso nel territorio europeo (art.96), a soggetti scomparsi (art.97) o ricercati dalle pubbliche autorità in quanto testimoni o imputati in un processo (art.98) o a persone sospettate di pianificare crimini (art.99).</a:t>
            </a:r>
          </a:p>
        </p:txBody>
      </p:sp>
      <p:pic>
        <p:nvPicPr>
          <p:cNvPr id="7" name="Immagine 6">
            <a:extLst>
              <a:ext uri="{FF2B5EF4-FFF2-40B4-BE49-F238E27FC236}">
                <a16:creationId xmlns:a16="http://schemas.microsoft.com/office/drawing/2014/main" id="{27526FF3-B40E-4DE2-BFE2-F24EBEFFDEB0}"/>
              </a:ext>
            </a:extLst>
          </p:cNvPr>
          <p:cNvPicPr>
            <a:picLocks noChangeAspect="1"/>
          </p:cNvPicPr>
          <p:nvPr/>
        </p:nvPicPr>
        <p:blipFill>
          <a:blip r:embed="rId2"/>
          <a:stretch>
            <a:fillRect/>
          </a:stretch>
        </p:blipFill>
        <p:spPr>
          <a:xfrm>
            <a:off x="-19128" y="-40826"/>
            <a:ext cx="1493649" cy="975712"/>
          </a:xfrm>
          <a:prstGeom prst="rect">
            <a:avLst/>
          </a:prstGeom>
        </p:spPr>
      </p:pic>
    </p:spTree>
    <p:extLst>
      <p:ext uri="{BB962C8B-B14F-4D97-AF65-F5344CB8AC3E}">
        <p14:creationId xmlns:p14="http://schemas.microsoft.com/office/powerpoint/2010/main" val="19477205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Connettore 1 18"/>
          <p:cNvCxnSpPr/>
          <p:nvPr/>
        </p:nvCxnSpPr>
        <p:spPr>
          <a:xfrm>
            <a:off x="1754235" y="3430708"/>
            <a:ext cx="5631212" cy="0"/>
          </a:xfrm>
          <a:prstGeom prst="line">
            <a:avLst/>
          </a:prstGeom>
          <a:ln w="3175" cmpd="sng">
            <a:solidFill>
              <a:schemeClr val="bg1"/>
            </a:solidFill>
            <a:prstDash val="solid"/>
          </a:ln>
          <a:effectLst/>
        </p:spPr>
        <p:style>
          <a:lnRef idx="2">
            <a:schemeClr val="accent1"/>
          </a:lnRef>
          <a:fillRef idx="0">
            <a:schemeClr val="accent1"/>
          </a:fillRef>
          <a:effectRef idx="1">
            <a:schemeClr val="accent1"/>
          </a:effectRef>
          <a:fontRef idx="minor">
            <a:schemeClr val="tx1"/>
          </a:fontRef>
        </p:style>
      </p:cxnSp>
      <p:sp>
        <p:nvSpPr>
          <p:cNvPr id="17" name="Shape 150"/>
          <p:cNvSpPr/>
          <p:nvPr/>
        </p:nvSpPr>
        <p:spPr>
          <a:xfrm>
            <a:off x="-40" y="104425"/>
            <a:ext cx="9157786" cy="83046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4" y="0"/>
                </a:lnTo>
                <a:lnTo>
                  <a:pt x="21600" y="35"/>
                </a:lnTo>
                <a:lnTo>
                  <a:pt x="21600" y="9514"/>
                </a:lnTo>
                <a:cubicBezTo>
                  <a:pt x="21600" y="9514"/>
                  <a:pt x="12685" y="21481"/>
                  <a:pt x="6491" y="21481"/>
                </a:cubicBezTo>
                <a:cubicBezTo>
                  <a:pt x="297" y="21481"/>
                  <a:pt x="0" y="21600"/>
                  <a:pt x="0" y="21600"/>
                </a:cubicBezTo>
                <a:close/>
              </a:path>
            </a:pathLst>
          </a:custGeom>
          <a:solidFill>
            <a:schemeClr val="tx2">
              <a:lumMod val="50000"/>
            </a:schemeClr>
          </a:solidFill>
          <a:ln w="12700" cap="flat">
            <a:noFill/>
            <a:miter lim="400000"/>
          </a:ln>
          <a:effectLst/>
        </p:spPr>
        <p:txBody>
          <a:bodyPr wrap="square" lIns="35717" tIns="35717" rIns="35717" bIns="35717" numCol="1" anchor="ctr">
            <a:noAutofit/>
          </a:bodyPr>
          <a:lstStyle/>
          <a:p>
            <a:endParaRPr/>
          </a:p>
        </p:txBody>
      </p:sp>
      <p:sp>
        <p:nvSpPr>
          <p:cNvPr id="18" name="Shape 151"/>
          <p:cNvSpPr/>
          <p:nvPr/>
        </p:nvSpPr>
        <p:spPr>
          <a:xfrm>
            <a:off x="-4542" y="-11348"/>
            <a:ext cx="9181376" cy="835459"/>
          </a:xfrm>
          <a:custGeom>
            <a:avLst/>
            <a:gdLst>
              <a:gd name="connsiteX0" fmla="*/ 1 w 21601"/>
              <a:gd name="connsiteY0" fmla="*/ 21565 h 21565"/>
              <a:gd name="connsiteX1" fmla="*/ 0 w 21601"/>
              <a:gd name="connsiteY1" fmla="*/ 295 h 21565"/>
              <a:gd name="connsiteX2" fmla="*/ 21601 w 21601"/>
              <a:gd name="connsiteY2" fmla="*/ 0 h 21565"/>
              <a:gd name="connsiteX3" fmla="*/ 21601 w 21601"/>
              <a:gd name="connsiteY3" fmla="*/ 9479 h 21565"/>
              <a:gd name="connsiteX4" fmla="*/ 6492 w 21601"/>
              <a:gd name="connsiteY4" fmla="*/ 21446 h 21565"/>
              <a:gd name="connsiteX5" fmla="*/ 1 w 21601"/>
              <a:gd name="connsiteY5" fmla="*/ 21565 h 21565"/>
              <a:gd name="connsiteX0" fmla="*/ 1 w 21601"/>
              <a:gd name="connsiteY0" fmla="*/ 21565 h 21565"/>
              <a:gd name="connsiteX1" fmla="*/ 0 w 21601"/>
              <a:gd name="connsiteY1" fmla="*/ 130 h 21565"/>
              <a:gd name="connsiteX2" fmla="*/ 21601 w 21601"/>
              <a:gd name="connsiteY2" fmla="*/ 0 h 21565"/>
              <a:gd name="connsiteX3" fmla="*/ 21601 w 21601"/>
              <a:gd name="connsiteY3" fmla="*/ 9479 h 21565"/>
              <a:gd name="connsiteX4" fmla="*/ 6492 w 21601"/>
              <a:gd name="connsiteY4" fmla="*/ 21446 h 21565"/>
              <a:gd name="connsiteX5" fmla="*/ 1 w 21601"/>
              <a:gd name="connsiteY5" fmla="*/ 21565 h 21565"/>
              <a:gd name="connsiteX0" fmla="*/ 1 w 21601"/>
              <a:gd name="connsiteY0" fmla="*/ 21435 h 21435"/>
              <a:gd name="connsiteX1" fmla="*/ 0 w 21601"/>
              <a:gd name="connsiteY1" fmla="*/ 0 h 21435"/>
              <a:gd name="connsiteX2" fmla="*/ 21601 w 21601"/>
              <a:gd name="connsiteY2" fmla="*/ 35 h 21435"/>
              <a:gd name="connsiteX3" fmla="*/ 21601 w 21601"/>
              <a:gd name="connsiteY3" fmla="*/ 9349 h 21435"/>
              <a:gd name="connsiteX4" fmla="*/ 6492 w 21601"/>
              <a:gd name="connsiteY4" fmla="*/ 21316 h 21435"/>
              <a:gd name="connsiteX5" fmla="*/ 1 w 21601"/>
              <a:gd name="connsiteY5" fmla="*/ 21435 h 21435"/>
              <a:gd name="connsiteX0" fmla="*/ 1 w 21601"/>
              <a:gd name="connsiteY0" fmla="*/ 21435 h 21435"/>
              <a:gd name="connsiteX1" fmla="*/ 0 w 21601"/>
              <a:gd name="connsiteY1" fmla="*/ 0 h 21435"/>
              <a:gd name="connsiteX2" fmla="*/ 21601 w 21601"/>
              <a:gd name="connsiteY2" fmla="*/ 35 h 21435"/>
              <a:gd name="connsiteX3" fmla="*/ 21601 w 21601"/>
              <a:gd name="connsiteY3" fmla="*/ 9349 h 21435"/>
              <a:gd name="connsiteX4" fmla="*/ 6492 w 21601"/>
              <a:gd name="connsiteY4" fmla="*/ 21316 h 21435"/>
              <a:gd name="connsiteX5" fmla="*/ 1 w 21601"/>
              <a:gd name="connsiteY5" fmla="*/ 21435 h 21435"/>
              <a:gd name="connsiteX0" fmla="*/ 1 w 21631"/>
              <a:gd name="connsiteY0" fmla="*/ 21435 h 21435"/>
              <a:gd name="connsiteX1" fmla="*/ 0 w 21631"/>
              <a:gd name="connsiteY1" fmla="*/ 0 h 21435"/>
              <a:gd name="connsiteX2" fmla="*/ 21631 w 21631"/>
              <a:gd name="connsiteY2" fmla="*/ 696 h 21435"/>
              <a:gd name="connsiteX3" fmla="*/ 21601 w 21631"/>
              <a:gd name="connsiteY3" fmla="*/ 9349 h 21435"/>
              <a:gd name="connsiteX4" fmla="*/ 6492 w 21631"/>
              <a:gd name="connsiteY4" fmla="*/ 21316 h 21435"/>
              <a:gd name="connsiteX5" fmla="*/ 1 w 21631"/>
              <a:gd name="connsiteY5" fmla="*/ 21435 h 21435"/>
              <a:gd name="connsiteX0" fmla="*/ 1 w 21646"/>
              <a:gd name="connsiteY0" fmla="*/ 21730 h 21730"/>
              <a:gd name="connsiteX1" fmla="*/ 0 w 21646"/>
              <a:gd name="connsiteY1" fmla="*/ 295 h 21730"/>
              <a:gd name="connsiteX2" fmla="*/ 21646 w 21646"/>
              <a:gd name="connsiteY2" fmla="*/ 0 h 21730"/>
              <a:gd name="connsiteX3" fmla="*/ 21601 w 21646"/>
              <a:gd name="connsiteY3" fmla="*/ 9644 h 21730"/>
              <a:gd name="connsiteX4" fmla="*/ 6492 w 21646"/>
              <a:gd name="connsiteY4" fmla="*/ 21611 h 21730"/>
              <a:gd name="connsiteX5" fmla="*/ 1 w 21646"/>
              <a:gd name="connsiteY5" fmla="*/ 21730 h 2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46" h="21730" extrusionOk="0">
                <a:moveTo>
                  <a:pt x="1" y="21730"/>
                </a:moveTo>
                <a:cubicBezTo>
                  <a:pt x="1" y="14640"/>
                  <a:pt x="0" y="7385"/>
                  <a:pt x="0" y="295"/>
                </a:cubicBezTo>
                <a:lnTo>
                  <a:pt x="21646" y="0"/>
                </a:lnTo>
                <a:cubicBezTo>
                  <a:pt x="21636" y="2884"/>
                  <a:pt x="21611" y="6760"/>
                  <a:pt x="21601" y="9644"/>
                </a:cubicBezTo>
                <a:cubicBezTo>
                  <a:pt x="21601" y="9644"/>
                  <a:pt x="12686" y="21611"/>
                  <a:pt x="6492" y="21611"/>
                </a:cubicBezTo>
                <a:cubicBezTo>
                  <a:pt x="298" y="21611"/>
                  <a:pt x="1" y="21730"/>
                  <a:pt x="1" y="21730"/>
                </a:cubicBezTo>
                <a:close/>
              </a:path>
            </a:pathLst>
          </a:custGeom>
          <a:solidFill>
            <a:schemeClr val="accent1">
              <a:lumMod val="75000"/>
            </a:schemeClr>
          </a:solidFill>
          <a:ln w="12700" cap="flat">
            <a:noFill/>
            <a:miter lim="400000"/>
          </a:ln>
          <a:effectLst/>
        </p:spPr>
        <p:txBody>
          <a:bodyPr wrap="square" lIns="35717" tIns="35717" rIns="35717" bIns="35717" numCol="1" anchor="ctr">
            <a:noAutofit/>
          </a:bodyPr>
          <a:lstStyle/>
          <a:p>
            <a:endParaRPr/>
          </a:p>
        </p:txBody>
      </p:sp>
      <p:sp>
        <p:nvSpPr>
          <p:cNvPr id="21" name="Shape 153"/>
          <p:cNvSpPr/>
          <p:nvPr/>
        </p:nvSpPr>
        <p:spPr>
          <a:xfrm>
            <a:off x="1713899" y="102133"/>
            <a:ext cx="5491787" cy="564574"/>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5717" tIns="35717" rIns="35717" bIns="35717" numCol="1" anchor="t">
            <a:spAutoFit/>
          </a:bodyPr>
          <a:lstStyle/>
          <a:p>
            <a:pPr algn="ctr"/>
            <a:r>
              <a:rPr lang="it-IT" sz="1600" dirty="0">
                <a:solidFill>
                  <a:schemeClr val="bg1"/>
                </a:solidFill>
              </a:rPr>
              <a:t>La tutela dei dati personali nell'ambito dei fenomeni migratori</a:t>
            </a:r>
            <a:endParaRPr lang="it-IT" sz="1600" b="1" i="1" dirty="0">
              <a:solidFill>
                <a:schemeClr val="bg1"/>
              </a:solidFill>
            </a:endParaRPr>
          </a:p>
          <a:p>
            <a:endParaRPr sz="1600" dirty="0">
              <a:solidFill>
                <a:schemeClr val="bg1"/>
              </a:solidFill>
              <a:latin typeface="+mj-lt"/>
              <a:cs typeface="Cali"/>
            </a:endParaRPr>
          </a:p>
        </p:txBody>
      </p:sp>
      <p:sp>
        <p:nvSpPr>
          <p:cNvPr id="28" name="Shape 156"/>
          <p:cNvSpPr/>
          <p:nvPr/>
        </p:nvSpPr>
        <p:spPr>
          <a:xfrm rot="10800000">
            <a:off x="-4119" y="6341349"/>
            <a:ext cx="9157785" cy="47351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4" y="0"/>
                </a:lnTo>
                <a:lnTo>
                  <a:pt x="21600" y="35"/>
                </a:lnTo>
                <a:lnTo>
                  <a:pt x="21600" y="9514"/>
                </a:lnTo>
                <a:cubicBezTo>
                  <a:pt x="21600" y="9514"/>
                  <a:pt x="12685" y="21481"/>
                  <a:pt x="6491" y="21481"/>
                </a:cubicBezTo>
                <a:cubicBezTo>
                  <a:pt x="297" y="21481"/>
                  <a:pt x="0" y="21600"/>
                  <a:pt x="0" y="21600"/>
                </a:cubicBezTo>
                <a:close/>
              </a:path>
            </a:pathLst>
          </a:custGeom>
          <a:solidFill>
            <a:schemeClr val="tx2">
              <a:lumMod val="50000"/>
            </a:schemeClr>
          </a:solidFill>
          <a:ln w="12700" cap="flat">
            <a:noFill/>
            <a:miter lim="400000"/>
          </a:ln>
          <a:effectLst/>
        </p:spPr>
        <p:txBody>
          <a:bodyPr wrap="square" lIns="35717" tIns="35717" rIns="35717" bIns="35717" numCol="1" anchor="ctr">
            <a:noAutofit/>
          </a:bodyPr>
          <a:lstStyle/>
          <a:p>
            <a:endParaRPr/>
          </a:p>
        </p:txBody>
      </p:sp>
      <p:sp>
        <p:nvSpPr>
          <p:cNvPr id="29" name="Shape 157"/>
          <p:cNvSpPr/>
          <p:nvPr/>
        </p:nvSpPr>
        <p:spPr>
          <a:xfrm rot="10800000">
            <a:off x="-41" y="6429136"/>
            <a:ext cx="9157785" cy="447229"/>
          </a:xfrm>
          <a:custGeom>
            <a:avLst/>
            <a:gdLst>
              <a:gd name="connsiteX0" fmla="*/ 0 w 21600"/>
              <a:gd name="connsiteY0" fmla="*/ 21600 h 21600"/>
              <a:gd name="connsiteX1" fmla="*/ 14 w 21600"/>
              <a:gd name="connsiteY1" fmla="*/ 0 h 21600"/>
              <a:gd name="connsiteX2" fmla="*/ 21600 w 21600"/>
              <a:gd name="connsiteY2" fmla="*/ 994 h 21600"/>
              <a:gd name="connsiteX3" fmla="*/ 21600 w 21600"/>
              <a:gd name="connsiteY3" fmla="*/ 9514 h 21600"/>
              <a:gd name="connsiteX4" fmla="*/ 6491 w 21600"/>
              <a:gd name="connsiteY4" fmla="*/ 21481 h 21600"/>
              <a:gd name="connsiteX5" fmla="*/ 0 w 21600"/>
              <a:gd name="connsiteY5" fmla="*/ 21600 h 21600"/>
              <a:gd name="connsiteX0" fmla="*/ 0 w 21600"/>
              <a:gd name="connsiteY0" fmla="*/ 22525 h 22525"/>
              <a:gd name="connsiteX1" fmla="*/ 14 w 21600"/>
              <a:gd name="connsiteY1" fmla="*/ 925 h 22525"/>
              <a:gd name="connsiteX2" fmla="*/ 21600 w 21600"/>
              <a:gd name="connsiteY2" fmla="*/ 0 h 22525"/>
              <a:gd name="connsiteX3" fmla="*/ 21600 w 21600"/>
              <a:gd name="connsiteY3" fmla="*/ 10439 h 22525"/>
              <a:gd name="connsiteX4" fmla="*/ 6491 w 21600"/>
              <a:gd name="connsiteY4" fmla="*/ 22406 h 22525"/>
              <a:gd name="connsiteX5" fmla="*/ 0 w 21600"/>
              <a:gd name="connsiteY5" fmla="*/ 22525 h 22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00" h="22525" extrusionOk="0">
                <a:moveTo>
                  <a:pt x="0" y="22525"/>
                </a:moveTo>
                <a:cubicBezTo>
                  <a:pt x="5" y="15325"/>
                  <a:pt x="9" y="8125"/>
                  <a:pt x="14" y="925"/>
                </a:cubicBezTo>
                <a:lnTo>
                  <a:pt x="21600" y="0"/>
                </a:lnTo>
                <a:lnTo>
                  <a:pt x="21600" y="10439"/>
                </a:lnTo>
                <a:cubicBezTo>
                  <a:pt x="21600" y="10439"/>
                  <a:pt x="12685" y="22406"/>
                  <a:pt x="6491" y="22406"/>
                </a:cubicBezTo>
                <a:cubicBezTo>
                  <a:pt x="297" y="22406"/>
                  <a:pt x="0" y="22525"/>
                  <a:pt x="0" y="22525"/>
                </a:cubicBezTo>
                <a:close/>
              </a:path>
            </a:pathLst>
          </a:custGeom>
          <a:solidFill>
            <a:schemeClr val="accent1">
              <a:lumMod val="75000"/>
            </a:schemeClr>
          </a:solidFill>
          <a:ln w="12700" cap="flat">
            <a:noFill/>
            <a:miter lim="400000"/>
          </a:ln>
          <a:effectLst/>
        </p:spPr>
        <p:txBody>
          <a:bodyPr wrap="square" lIns="35717" tIns="35717" rIns="35717" bIns="35717" numCol="1" anchor="ctr">
            <a:noAutofit/>
          </a:bodyPr>
          <a:lstStyle/>
          <a:p>
            <a:endParaRPr dirty="0"/>
          </a:p>
        </p:txBody>
      </p:sp>
      <p:sp>
        <p:nvSpPr>
          <p:cNvPr id="30" name="Shape 159"/>
          <p:cNvSpPr/>
          <p:nvPr/>
        </p:nvSpPr>
        <p:spPr>
          <a:xfrm>
            <a:off x="4606250" y="6531313"/>
            <a:ext cx="4339829" cy="22602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5717" tIns="35717" rIns="35717" bIns="35717" numCol="1" anchor="ctr">
            <a:spAutoFit/>
          </a:bodyPr>
          <a:lstStyle>
            <a:lvl1pPr algn="r"/>
          </a:lstStyle>
          <a:p>
            <a:r>
              <a:rPr lang="it-IT" sz="1000" dirty="0">
                <a:solidFill>
                  <a:schemeClr val="bg1"/>
                </a:solidFill>
              </a:rPr>
              <a:t>Mirko Forti– Dipartimento di Giurisprudenza</a:t>
            </a:r>
            <a:endParaRPr sz="1000" dirty="0">
              <a:solidFill>
                <a:schemeClr val="bg1"/>
              </a:solidFill>
            </a:endParaRPr>
          </a:p>
        </p:txBody>
      </p:sp>
      <p:pic>
        <p:nvPicPr>
          <p:cNvPr id="2" name="Immagine 1">
            <a:extLst>
              <a:ext uri="{FF2B5EF4-FFF2-40B4-BE49-F238E27FC236}">
                <a16:creationId xmlns:a16="http://schemas.microsoft.com/office/drawing/2014/main" id="{1D67F64A-51B8-49AB-9E1D-D206A4D50486}"/>
              </a:ext>
            </a:extLst>
          </p:cNvPr>
          <p:cNvPicPr>
            <a:picLocks noChangeAspect="1"/>
          </p:cNvPicPr>
          <p:nvPr/>
        </p:nvPicPr>
        <p:blipFill>
          <a:blip r:embed="rId3"/>
          <a:stretch>
            <a:fillRect/>
          </a:stretch>
        </p:blipFill>
        <p:spPr>
          <a:xfrm>
            <a:off x="-19128" y="0"/>
            <a:ext cx="1493649" cy="932769"/>
          </a:xfrm>
          <a:prstGeom prst="rect">
            <a:avLst/>
          </a:prstGeom>
        </p:spPr>
      </p:pic>
      <p:sp>
        <p:nvSpPr>
          <p:cNvPr id="8" name="CasellaDiTesto 7">
            <a:extLst>
              <a:ext uri="{FF2B5EF4-FFF2-40B4-BE49-F238E27FC236}">
                <a16:creationId xmlns:a16="http://schemas.microsoft.com/office/drawing/2014/main" id="{5539D1E4-6277-48C6-9038-3EDCA834C795}"/>
              </a:ext>
            </a:extLst>
          </p:cNvPr>
          <p:cNvSpPr txBox="1"/>
          <p:nvPr/>
        </p:nvSpPr>
        <p:spPr>
          <a:xfrm>
            <a:off x="1577009" y="1065854"/>
            <a:ext cx="6467061" cy="400110"/>
          </a:xfrm>
          <a:prstGeom prst="rect">
            <a:avLst/>
          </a:prstGeom>
          <a:noFill/>
        </p:spPr>
        <p:txBody>
          <a:bodyPr wrap="square" rtlCol="0">
            <a:spAutoFit/>
          </a:bodyPr>
          <a:lstStyle/>
          <a:p>
            <a:pPr algn="ctr"/>
            <a:r>
              <a:rPr lang="it-IT" sz="2000" b="1" i="1" dirty="0"/>
              <a:t>Migranti, smartphone e social media</a:t>
            </a:r>
          </a:p>
        </p:txBody>
      </p:sp>
      <p:sp>
        <p:nvSpPr>
          <p:cNvPr id="10" name="CasellaDiTesto 9">
            <a:extLst>
              <a:ext uri="{FF2B5EF4-FFF2-40B4-BE49-F238E27FC236}">
                <a16:creationId xmlns:a16="http://schemas.microsoft.com/office/drawing/2014/main" id="{125D909E-52F5-41AB-8292-AC64B0241E47}"/>
              </a:ext>
            </a:extLst>
          </p:cNvPr>
          <p:cNvSpPr txBox="1"/>
          <p:nvPr/>
        </p:nvSpPr>
        <p:spPr>
          <a:xfrm>
            <a:off x="331305" y="1690013"/>
            <a:ext cx="8468140" cy="923330"/>
          </a:xfrm>
          <a:prstGeom prst="rect">
            <a:avLst/>
          </a:prstGeom>
          <a:noFill/>
        </p:spPr>
        <p:txBody>
          <a:bodyPr wrap="square" rtlCol="0">
            <a:spAutoFit/>
          </a:bodyPr>
          <a:lstStyle/>
          <a:p>
            <a:pPr algn="just"/>
            <a:r>
              <a:rPr lang="it-IT" dirty="0"/>
              <a:t>Per i migranti e rifugiati, l’infrastruttura digitale è importante quanto quella fisica di strade, ferrovie e porti. Comprende molteplici risorse, come </a:t>
            </a:r>
            <a:r>
              <a:rPr lang="it-IT" i="1" dirty="0"/>
              <a:t>smartphone, mobile app, social media, </a:t>
            </a:r>
            <a:r>
              <a:rPr lang="it-IT" dirty="0"/>
              <a:t>traduzioni istantanee etc.</a:t>
            </a:r>
          </a:p>
        </p:txBody>
      </p:sp>
      <p:sp>
        <p:nvSpPr>
          <p:cNvPr id="12" name="CasellaDiTesto 11">
            <a:extLst>
              <a:ext uri="{FF2B5EF4-FFF2-40B4-BE49-F238E27FC236}">
                <a16:creationId xmlns:a16="http://schemas.microsoft.com/office/drawing/2014/main" id="{46929E89-774B-4842-A2C5-B5943EC8207F}"/>
              </a:ext>
            </a:extLst>
          </p:cNvPr>
          <p:cNvSpPr txBox="1"/>
          <p:nvPr/>
        </p:nvSpPr>
        <p:spPr>
          <a:xfrm>
            <a:off x="344558" y="3061252"/>
            <a:ext cx="8454886" cy="923330"/>
          </a:xfrm>
          <a:prstGeom prst="rect">
            <a:avLst/>
          </a:prstGeom>
          <a:noFill/>
        </p:spPr>
        <p:txBody>
          <a:bodyPr wrap="square" rtlCol="0">
            <a:spAutoFit/>
          </a:bodyPr>
          <a:lstStyle/>
          <a:p>
            <a:pPr algn="just"/>
            <a:r>
              <a:rPr lang="it-IT" dirty="0"/>
              <a:t>L’accesso alle risorse digitali gioca un ruolo importante nella pianificazione e nell’esecuzione vera e propria del viaggio del migrante, così come nella sua successiva integrazione nel Paese di destinazione.</a:t>
            </a:r>
          </a:p>
        </p:txBody>
      </p:sp>
      <p:sp>
        <p:nvSpPr>
          <p:cNvPr id="15" name="CasellaDiTesto 14">
            <a:extLst>
              <a:ext uri="{FF2B5EF4-FFF2-40B4-BE49-F238E27FC236}">
                <a16:creationId xmlns:a16="http://schemas.microsoft.com/office/drawing/2014/main" id="{0585B4B9-0D31-45F3-958F-361FCD196322}"/>
              </a:ext>
            </a:extLst>
          </p:cNvPr>
          <p:cNvSpPr txBox="1"/>
          <p:nvPr/>
        </p:nvSpPr>
        <p:spPr>
          <a:xfrm>
            <a:off x="344558" y="4465983"/>
            <a:ext cx="8454886" cy="923330"/>
          </a:xfrm>
          <a:prstGeom prst="rect">
            <a:avLst/>
          </a:prstGeom>
          <a:noFill/>
        </p:spPr>
        <p:txBody>
          <a:bodyPr wrap="square" rtlCol="0">
            <a:spAutoFit/>
          </a:bodyPr>
          <a:lstStyle/>
          <a:p>
            <a:pPr algn="just"/>
            <a:r>
              <a:rPr lang="it-IT" dirty="0"/>
              <a:t>Gli </a:t>
            </a:r>
            <a:r>
              <a:rPr lang="it-IT" i="1" dirty="0"/>
              <a:t>smartphone</a:t>
            </a:r>
            <a:r>
              <a:rPr lang="it-IT" dirty="0"/>
              <a:t> rivelano però un rovescio della medaglia: il loro utilizzo può sì portare utili informazioni ai migranti, ma rende gli stessi suscettibili di essere sorvegliati e/o minacciati</a:t>
            </a:r>
          </a:p>
        </p:txBody>
      </p:sp>
    </p:spTree>
    <p:extLst>
      <p:ext uri="{BB962C8B-B14F-4D97-AF65-F5344CB8AC3E}">
        <p14:creationId xmlns:p14="http://schemas.microsoft.com/office/powerpoint/2010/main" val="882796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Connettore 1 18"/>
          <p:cNvCxnSpPr/>
          <p:nvPr/>
        </p:nvCxnSpPr>
        <p:spPr>
          <a:xfrm>
            <a:off x="1754235" y="3430708"/>
            <a:ext cx="5631212" cy="0"/>
          </a:xfrm>
          <a:prstGeom prst="line">
            <a:avLst/>
          </a:prstGeom>
          <a:ln w="3175" cmpd="sng">
            <a:solidFill>
              <a:schemeClr val="bg1"/>
            </a:solidFill>
            <a:prstDash val="solid"/>
          </a:ln>
          <a:effectLst/>
        </p:spPr>
        <p:style>
          <a:lnRef idx="2">
            <a:schemeClr val="accent1"/>
          </a:lnRef>
          <a:fillRef idx="0">
            <a:schemeClr val="accent1"/>
          </a:fillRef>
          <a:effectRef idx="1">
            <a:schemeClr val="accent1"/>
          </a:effectRef>
          <a:fontRef idx="minor">
            <a:schemeClr val="tx1"/>
          </a:fontRef>
        </p:style>
      </p:cxnSp>
      <p:sp>
        <p:nvSpPr>
          <p:cNvPr id="27" name="CasellaDiTesto 26"/>
          <p:cNvSpPr txBox="1"/>
          <p:nvPr/>
        </p:nvSpPr>
        <p:spPr>
          <a:xfrm>
            <a:off x="1704357" y="1511299"/>
            <a:ext cx="5604493" cy="3785652"/>
          </a:xfrm>
          <a:prstGeom prst="rect">
            <a:avLst/>
          </a:prstGeom>
          <a:noFill/>
        </p:spPr>
        <p:txBody>
          <a:bodyPr wrap="square" rtlCol="0">
            <a:spAutoFit/>
          </a:bodyPr>
          <a:lstStyle/>
          <a:p>
            <a:pPr algn="just"/>
            <a:r>
              <a:rPr lang="it-IT" sz="2000" b="1" i="1" dirty="0" err="1"/>
              <a:t>Outline</a:t>
            </a:r>
            <a:r>
              <a:rPr lang="it-IT" sz="2000" b="1" i="1" dirty="0"/>
              <a:t> dell’esposizione</a:t>
            </a:r>
          </a:p>
          <a:p>
            <a:pPr algn="just"/>
            <a:endParaRPr lang="it-IT" sz="2000" dirty="0"/>
          </a:p>
          <a:p>
            <a:pPr marL="342900" indent="-342900" algn="just">
              <a:buFont typeface="Arial" panose="020B0604020202020204" pitchFamily="34" charset="0"/>
              <a:buChar char="•"/>
            </a:pPr>
            <a:r>
              <a:rPr lang="it-IT" sz="2000" i="1" dirty="0"/>
              <a:t>Introduzione al concetto di privacy</a:t>
            </a:r>
          </a:p>
          <a:p>
            <a:pPr algn="just"/>
            <a:endParaRPr lang="it-IT" sz="2000" i="1" dirty="0"/>
          </a:p>
          <a:p>
            <a:pPr marL="342900" indent="-342900" algn="just">
              <a:buFont typeface="Arial" panose="020B0604020202020204" pitchFamily="34" charset="0"/>
              <a:buChar char="•"/>
            </a:pPr>
            <a:r>
              <a:rPr lang="it-IT" sz="2000" i="1" dirty="0"/>
              <a:t>Il GDPR nell’ambito dei fenomeni migratori</a:t>
            </a:r>
          </a:p>
          <a:p>
            <a:pPr marL="342900" indent="-342900" algn="just">
              <a:buFont typeface="Arial" panose="020B0604020202020204" pitchFamily="34" charset="0"/>
              <a:buChar char="•"/>
            </a:pPr>
            <a:endParaRPr lang="it-IT" sz="2000" i="1" dirty="0"/>
          </a:p>
          <a:p>
            <a:pPr marL="342900" indent="-342900" algn="just">
              <a:buFont typeface="Arial" panose="020B0604020202020204" pitchFamily="34" charset="0"/>
              <a:buChar char="•"/>
            </a:pPr>
            <a:r>
              <a:rPr lang="it-IT" sz="2000" i="1" dirty="0"/>
              <a:t>I confini digitali dell’Unione europea</a:t>
            </a:r>
          </a:p>
          <a:p>
            <a:pPr marL="342900" indent="-342900" algn="just">
              <a:buFont typeface="Arial" panose="020B0604020202020204" pitchFamily="34" charset="0"/>
              <a:buChar char="•"/>
            </a:pPr>
            <a:endParaRPr lang="it-IT" sz="2000" i="1" dirty="0"/>
          </a:p>
          <a:p>
            <a:pPr marL="342900" indent="-342900" algn="just">
              <a:buFont typeface="Arial" panose="020B0604020202020204" pitchFamily="34" charset="0"/>
              <a:buChar char="•"/>
            </a:pPr>
            <a:r>
              <a:rPr lang="it-IT" sz="2000" i="1" dirty="0"/>
              <a:t>Case studies: gli smartphones e le tecnologie di identità personale</a:t>
            </a:r>
          </a:p>
          <a:p>
            <a:pPr algn="just"/>
            <a:endParaRPr lang="it-IT" sz="2000" i="1" dirty="0"/>
          </a:p>
          <a:p>
            <a:pPr marL="342900" indent="-342900" algn="just">
              <a:buFont typeface="Arial" panose="020B0604020202020204" pitchFamily="34" charset="0"/>
              <a:buChar char="•"/>
            </a:pPr>
            <a:r>
              <a:rPr lang="it-IT" sz="2000" i="1" dirty="0"/>
              <a:t>Riflessioni conclusive</a:t>
            </a:r>
          </a:p>
        </p:txBody>
      </p:sp>
      <p:sp>
        <p:nvSpPr>
          <p:cNvPr id="17" name="Shape 150"/>
          <p:cNvSpPr/>
          <p:nvPr/>
        </p:nvSpPr>
        <p:spPr>
          <a:xfrm>
            <a:off x="-40" y="104425"/>
            <a:ext cx="9157786" cy="83046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4" y="0"/>
                </a:lnTo>
                <a:lnTo>
                  <a:pt x="21600" y="35"/>
                </a:lnTo>
                <a:lnTo>
                  <a:pt x="21600" y="9514"/>
                </a:lnTo>
                <a:cubicBezTo>
                  <a:pt x="21600" y="9514"/>
                  <a:pt x="12685" y="21481"/>
                  <a:pt x="6491" y="21481"/>
                </a:cubicBezTo>
                <a:cubicBezTo>
                  <a:pt x="297" y="21481"/>
                  <a:pt x="0" y="21600"/>
                  <a:pt x="0" y="21600"/>
                </a:cubicBezTo>
                <a:close/>
              </a:path>
            </a:pathLst>
          </a:custGeom>
          <a:solidFill>
            <a:schemeClr val="tx2">
              <a:lumMod val="50000"/>
            </a:schemeClr>
          </a:solidFill>
          <a:ln w="12700" cap="flat">
            <a:noFill/>
            <a:miter lim="400000"/>
          </a:ln>
          <a:effectLst/>
        </p:spPr>
        <p:txBody>
          <a:bodyPr wrap="square" lIns="35717" tIns="35717" rIns="35717" bIns="35717" numCol="1" anchor="ctr">
            <a:noAutofit/>
          </a:bodyPr>
          <a:lstStyle/>
          <a:p>
            <a:endParaRPr/>
          </a:p>
        </p:txBody>
      </p:sp>
      <p:sp>
        <p:nvSpPr>
          <p:cNvPr id="18" name="Shape 151"/>
          <p:cNvSpPr/>
          <p:nvPr/>
        </p:nvSpPr>
        <p:spPr>
          <a:xfrm>
            <a:off x="-4542" y="-11348"/>
            <a:ext cx="9181376" cy="835459"/>
          </a:xfrm>
          <a:custGeom>
            <a:avLst/>
            <a:gdLst>
              <a:gd name="connsiteX0" fmla="*/ 1 w 21601"/>
              <a:gd name="connsiteY0" fmla="*/ 21565 h 21565"/>
              <a:gd name="connsiteX1" fmla="*/ 0 w 21601"/>
              <a:gd name="connsiteY1" fmla="*/ 295 h 21565"/>
              <a:gd name="connsiteX2" fmla="*/ 21601 w 21601"/>
              <a:gd name="connsiteY2" fmla="*/ 0 h 21565"/>
              <a:gd name="connsiteX3" fmla="*/ 21601 w 21601"/>
              <a:gd name="connsiteY3" fmla="*/ 9479 h 21565"/>
              <a:gd name="connsiteX4" fmla="*/ 6492 w 21601"/>
              <a:gd name="connsiteY4" fmla="*/ 21446 h 21565"/>
              <a:gd name="connsiteX5" fmla="*/ 1 w 21601"/>
              <a:gd name="connsiteY5" fmla="*/ 21565 h 21565"/>
              <a:gd name="connsiteX0" fmla="*/ 1 w 21601"/>
              <a:gd name="connsiteY0" fmla="*/ 21565 h 21565"/>
              <a:gd name="connsiteX1" fmla="*/ 0 w 21601"/>
              <a:gd name="connsiteY1" fmla="*/ 130 h 21565"/>
              <a:gd name="connsiteX2" fmla="*/ 21601 w 21601"/>
              <a:gd name="connsiteY2" fmla="*/ 0 h 21565"/>
              <a:gd name="connsiteX3" fmla="*/ 21601 w 21601"/>
              <a:gd name="connsiteY3" fmla="*/ 9479 h 21565"/>
              <a:gd name="connsiteX4" fmla="*/ 6492 w 21601"/>
              <a:gd name="connsiteY4" fmla="*/ 21446 h 21565"/>
              <a:gd name="connsiteX5" fmla="*/ 1 w 21601"/>
              <a:gd name="connsiteY5" fmla="*/ 21565 h 21565"/>
              <a:gd name="connsiteX0" fmla="*/ 1 w 21601"/>
              <a:gd name="connsiteY0" fmla="*/ 21435 h 21435"/>
              <a:gd name="connsiteX1" fmla="*/ 0 w 21601"/>
              <a:gd name="connsiteY1" fmla="*/ 0 h 21435"/>
              <a:gd name="connsiteX2" fmla="*/ 21601 w 21601"/>
              <a:gd name="connsiteY2" fmla="*/ 35 h 21435"/>
              <a:gd name="connsiteX3" fmla="*/ 21601 w 21601"/>
              <a:gd name="connsiteY3" fmla="*/ 9349 h 21435"/>
              <a:gd name="connsiteX4" fmla="*/ 6492 w 21601"/>
              <a:gd name="connsiteY4" fmla="*/ 21316 h 21435"/>
              <a:gd name="connsiteX5" fmla="*/ 1 w 21601"/>
              <a:gd name="connsiteY5" fmla="*/ 21435 h 21435"/>
              <a:gd name="connsiteX0" fmla="*/ 1 w 21601"/>
              <a:gd name="connsiteY0" fmla="*/ 21435 h 21435"/>
              <a:gd name="connsiteX1" fmla="*/ 0 w 21601"/>
              <a:gd name="connsiteY1" fmla="*/ 0 h 21435"/>
              <a:gd name="connsiteX2" fmla="*/ 21601 w 21601"/>
              <a:gd name="connsiteY2" fmla="*/ 35 h 21435"/>
              <a:gd name="connsiteX3" fmla="*/ 21601 w 21601"/>
              <a:gd name="connsiteY3" fmla="*/ 9349 h 21435"/>
              <a:gd name="connsiteX4" fmla="*/ 6492 w 21601"/>
              <a:gd name="connsiteY4" fmla="*/ 21316 h 21435"/>
              <a:gd name="connsiteX5" fmla="*/ 1 w 21601"/>
              <a:gd name="connsiteY5" fmla="*/ 21435 h 21435"/>
              <a:gd name="connsiteX0" fmla="*/ 1 w 21631"/>
              <a:gd name="connsiteY0" fmla="*/ 21435 h 21435"/>
              <a:gd name="connsiteX1" fmla="*/ 0 w 21631"/>
              <a:gd name="connsiteY1" fmla="*/ 0 h 21435"/>
              <a:gd name="connsiteX2" fmla="*/ 21631 w 21631"/>
              <a:gd name="connsiteY2" fmla="*/ 696 h 21435"/>
              <a:gd name="connsiteX3" fmla="*/ 21601 w 21631"/>
              <a:gd name="connsiteY3" fmla="*/ 9349 h 21435"/>
              <a:gd name="connsiteX4" fmla="*/ 6492 w 21631"/>
              <a:gd name="connsiteY4" fmla="*/ 21316 h 21435"/>
              <a:gd name="connsiteX5" fmla="*/ 1 w 21631"/>
              <a:gd name="connsiteY5" fmla="*/ 21435 h 21435"/>
              <a:gd name="connsiteX0" fmla="*/ 1 w 21646"/>
              <a:gd name="connsiteY0" fmla="*/ 21730 h 21730"/>
              <a:gd name="connsiteX1" fmla="*/ 0 w 21646"/>
              <a:gd name="connsiteY1" fmla="*/ 295 h 21730"/>
              <a:gd name="connsiteX2" fmla="*/ 21646 w 21646"/>
              <a:gd name="connsiteY2" fmla="*/ 0 h 21730"/>
              <a:gd name="connsiteX3" fmla="*/ 21601 w 21646"/>
              <a:gd name="connsiteY3" fmla="*/ 9644 h 21730"/>
              <a:gd name="connsiteX4" fmla="*/ 6492 w 21646"/>
              <a:gd name="connsiteY4" fmla="*/ 21611 h 21730"/>
              <a:gd name="connsiteX5" fmla="*/ 1 w 21646"/>
              <a:gd name="connsiteY5" fmla="*/ 21730 h 2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46" h="21730" extrusionOk="0">
                <a:moveTo>
                  <a:pt x="1" y="21730"/>
                </a:moveTo>
                <a:cubicBezTo>
                  <a:pt x="1" y="14640"/>
                  <a:pt x="0" y="7385"/>
                  <a:pt x="0" y="295"/>
                </a:cubicBezTo>
                <a:lnTo>
                  <a:pt x="21646" y="0"/>
                </a:lnTo>
                <a:cubicBezTo>
                  <a:pt x="21636" y="2884"/>
                  <a:pt x="21611" y="6760"/>
                  <a:pt x="21601" y="9644"/>
                </a:cubicBezTo>
                <a:cubicBezTo>
                  <a:pt x="21601" y="9644"/>
                  <a:pt x="12686" y="21611"/>
                  <a:pt x="6492" y="21611"/>
                </a:cubicBezTo>
                <a:cubicBezTo>
                  <a:pt x="298" y="21611"/>
                  <a:pt x="1" y="21730"/>
                  <a:pt x="1" y="21730"/>
                </a:cubicBezTo>
                <a:close/>
              </a:path>
            </a:pathLst>
          </a:custGeom>
          <a:solidFill>
            <a:schemeClr val="accent1">
              <a:lumMod val="75000"/>
            </a:schemeClr>
          </a:solidFill>
          <a:ln w="12700" cap="flat">
            <a:noFill/>
            <a:miter lim="400000"/>
          </a:ln>
          <a:effectLst/>
        </p:spPr>
        <p:txBody>
          <a:bodyPr wrap="square" lIns="35717" tIns="35717" rIns="35717" bIns="35717" numCol="1" anchor="ctr">
            <a:noAutofit/>
          </a:bodyPr>
          <a:lstStyle/>
          <a:p>
            <a:endParaRPr/>
          </a:p>
        </p:txBody>
      </p:sp>
      <p:sp>
        <p:nvSpPr>
          <p:cNvPr id="21" name="Shape 153"/>
          <p:cNvSpPr/>
          <p:nvPr/>
        </p:nvSpPr>
        <p:spPr>
          <a:xfrm>
            <a:off x="1704357" y="181953"/>
            <a:ext cx="5491787" cy="50301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5717" tIns="35717" rIns="35717" bIns="35717" numCol="1" anchor="t">
            <a:spAutoFit/>
          </a:bodyPr>
          <a:lstStyle/>
          <a:p>
            <a:pPr algn="ctr"/>
            <a:r>
              <a:rPr lang="it-IT" sz="1600" dirty="0">
                <a:solidFill>
                  <a:schemeClr val="bg1"/>
                </a:solidFill>
              </a:rPr>
              <a:t>La tutela dei dati personali nell'ambito dei fenomeni migratori</a:t>
            </a:r>
            <a:endParaRPr lang="it-IT" sz="1600" b="1" i="1" dirty="0">
              <a:solidFill>
                <a:schemeClr val="bg1"/>
              </a:solidFill>
            </a:endParaRPr>
          </a:p>
          <a:p>
            <a:pPr algn="ctr"/>
            <a:endParaRPr sz="1200" i="1" dirty="0">
              <a:solidFill>
                <a:schemeClr val="bg1"/>
              </a:solidFill>
              <a:latin typeface="+mj-lt"/>
              <a:cs typeface="Cali"/>
            </a:endParaRPr>
          </a:p>
        </p:txBody>
      </p:sp>
      <p:sp>
        <p:nvSpPr>
          <p:cNvPr id="28" name="Shape 156"/>
          <p:cNvSpPr/>
          <p:nvPr/>
        </p:nvSpPr>
        <p:spPr>
          <a:xfrm rot="10800000">
            <a:off x="-4119" y="6341349"/>
            <a:ext cx="9157785" cy="47351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4" y="0"/>
                </a:lnTo>
                <a:lnTo>
                  <a:pt x="21600" y="35"/>
                </a:lnTo>
                <a:lnTo>
                  <a:pt x="21600" y="9514"/>
                </a:lnTo>
                <a:cubicBezTo>
                  <a:pt x="21600" y="9514"/>
                  <a:pt x="12685" y="21481"/>
                  <a:pt x="6491" y="21481"/>
                </a:cubicBezTo>
                <a:cubicBezTo>
                  <a:pt x="297" y="21481"/>
                  <a:pt x="0" y="21600"/>
                  <a:pt x="0" y="21600"/>
                </a:cubicBezTo>
                <a:close/>
              </a:path>
            </a:pathLst>
          </a:custGeom>
          <a:solidFill>
            <a:schemeClr val="tx2">
              <a:lumMod val="50000"/>
            </a:schemeClr>
          </a:solidFill>
          <a:ln w="12700" cap="flat">
            <a:noFill/>
            <a:miter lim="400000"/>
          </a:ln>
          <a:effectLst/>
        </p:spPr>
        <p:txBody>
          <a:bodyPr wrap="square" lIns="35717" tIns="35717" rIns="35717" bIns="35717" numCol="1" anchor="ctr">
            <a:noAutofit/>
          </a:bodyPr>
          <a:lstStyle/>
          <a:p>
            <a:endParaRPr/>
          </a:p>
        </p:txBody>
      </p:sp>
      <p:sp>
        <p:nvSpPr>
          <p:cNvPr id="29" name="Shape 157"/>
          <p:cNvSpPr/>
          <p:nvPr/>
        </p:nvSpPr>
        <p:spPr>
          <a:xfrm rot="10800000">
            <a:off x="-41" y="6429136"/>
            <a:ext cx="9157785" cy="447229"/>
          </a:xfrm>
          <a:custGeom>
            <a:avLst/>
            <a:gdLst>
              <a:gd name="connsiteX0" fmla="*/ 0 w 21600"/>
              <a:gd name="connsiteY0" fmla="*/ 21600 h 21600"/>
              <a:gd name="connsiteX1" fmla="*/ 14 w 21600"/>
              <a:gd name="connsiteY1" fmla="*/ 0 h 21600"/>
              <a:gd name="connsiteX2" fmla="*/ 21600 w 21600"/>
              <a:gd name="connsiteY2" fmla="*/ 994 h 21600"/>
              <a:gd name="connsiteX3" fmla="*/ 21600 w 21600"/>
              <a:gd name="connsiteY3" fmla="*/ 9514 h 21600"/>
              <a:gd name="connsiteX4" fmla="*/ 6491 w 21600"/>
              <a:gd name="connsiteY4" fmla="*/ 21481 h 21600"/>
              <a:gd name="connsiteX5" fmla="*/ 0 w 21600"/>
              <a:gd name="connsiteY5" fmla="*/ 21600 h 21600"/>
              <a:gd name="connsiteX0" fmla="*/ 0 w 21600"/>
              <a:gd name="connsiteY0" fmla="*/ 22525 h 22525"/>
              <a:gd name="connsiteX1" fmla="*/ 14 w 21600"/>
              <a:gd name="connsiteY1" fmla="*/ 925 h 22525"/>
              <a:gd name="connsiteX2" fmla="*/ 21600 w 21600"/>
              <a:gd name="connsiteY2" fmla="*/ 0 h 22525"/>
              <a:gd name="connsiteX3" fmla="*/ 21600 w 21600"/>
              <a:gd name="connsiteY3" fmla="*/ 10439 h 22525"/>
              <a:gd name="connsiteX4" fmla="*/ 6491 w 21600"/>
              <a:gd name="connsiteY4" fmla="*/ 22406 h 22525"/>
              <a:gd name="connsiteX5" fmla="*/ 0 w 21600"/>
              <a:gd name="connsiteY5" fmla="*/ 22525 h 22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00" h="22525" extrusionOk="0">
                <a:moveTo>
                  <a:pt x="0" y="22525"/>
                </a:moveTo>
                <a:cubicBezTo>
                  <a:pt x="5" y="15325"/>
                  <a:pt x="9" y="8125"/>
                  <a:pt x="14" y="925"/>
                </a:cubicBezTo>
                <a:lnTo>
                  <a:pt x="21600" y="0"/>
                </a:lnTo>
                <a:lnTo>
                  <a:pt x="21600" y="10439"/>
                </a:lnTo>
                <a:cubicBezTo>
                  <a:pt x="21600" y="10439"/>
                  <a:pt x="12685" y="22406"/>
                  <a:pt x="6491" y="22406"/>
                </a:cubicBezTo>
                <a:cubicBezTo>
                  <a:pt x="297" y="22406"/>
                  <a:pt x="0" y="22525"/>
                  <a:pt x="0" y="22525"/>
                </a:cubicBezTo>
                <a:close/>
              </a:path>
            </a:pathLst>
          </a:custGeom>
          <a:solidFill>
            <a:schemeClr val="accent1">
              <a:lumMod val="75000"/>
            </a:schemeClr>
          </a:solidFill>
          <a:ln w="12700" cap="flat">
            <a:noFill/>
            <a:miter lim="400000"/>
          </a:ln>
          <a:effectLst/>
        </p:spPr>
        <p:txBody>
          <a:bodyPr wrap="square" lIns="35717" tIns="35717" rIns="35717" bIns="35717" numCol="1" anchor="ctr">
            <a:noAutofit/>
          </a:bodyPr>
          <a:lstStyle/>
          <a:p>
            <a:endParaRPr dirty="0"/>
          </a:p>
        </p:txBody>
      </p:sp>
      <p:sp>
        <p:nvSpPr>
          <p:cNvPr id="30" name="Shape 159"/>
          <p:cNvSpPr/>
          <p:nvPr/>
        </p:nvSpPr>
        <p:spPr>
          <a:xfrm>
            <a:off x="4606250" y="6531313"/>
            <a:ext cx="4339829" cy="22602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5717" tIns="35717" rIns="35717" bIns="35717" numCol="1" anchor="ctr">
            <a:spAutoFit/>
          </a:bodyPr>
          <a:lstStyle>
            <a:lvl1pPr algn="r"/>
          </a:lstStyle>
          <a:p>
            <a:r>
              <a:rPr lang="it-IT" sz="1000" dirty="0">
                <a:solidFill>
                  <a:schemeClr val="bg1"/>
                </a:solidFill>
              </a:rPr>
              <a:t>Mirko Forti– Dipartimento di Giurisprudenza</a:t>
            </a:r>
            <a:endParaRPr sz="1000" dirty="0">
              <a:solidFill>
                <a:schemeClr val="bg1"/>
              </a:solidFill>
            </a:endParaRPr>
          </a:p>
        </p:txBody>
      </p:sp>
      <p:pic>
        <p:nvPicPr>
          <p:cNvPr id="3" name="Immagine 2">
            <a:extLst>
              <a:ext uri="{FF2B5EF4-FFF2-40B4-BE49-F238E27FC236}">
                <a16:creationId xmlns:a16="http://schemas.microsoft.com/office/drawing/2014/main" id="{465666BB-7E84-4CB9-9C35-B59F53B94518}"/>
              </a:ext>
            </a:extLst>
          </p:cNvPr>
          <p:cNvPicPr>
            <a:picLocks noChangeAspect="1"/>
          </p:cNvPicPr>
          <p:nvPr/>
        </p:nvPicPr>
        <p:blipFill>
          <a:blip r:embed="rId2"/>
          <a:stretch>
            <a:fillRect/>
          </a:stretch>
        </p:blipFill>
        <p:spPr>
          <a:xfrm>
            <a:off x="-19128" y="-11348"/>
            <a:ext cx="1494594" cy="934886"/>
          </a:xfrm>
          <a:prstGeom prst="rect">
            <a:avLst/>
          </a:prstGeom>
        </p:spPr>
      </p:pic>
    </p:spTree>
    <p:extLst>
      <p:ext uri="{BB962C8B-B14F-4D97-AF65-F5344CB8AC3E}">
        <p14:creationId xmlns:p14="http://schemas.microsoft.com/office/powerpoint/2010/main" val="5494771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hape 150"/>
          <p:cNvSpPr/>
          <p:nvPr/>
        </p:nvSpPr>
        <p:spPr>
          <a:xfrm>
            <a:off x="-40" y="104425"/>
            <a:ext cx="9157786" cy="83046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4" y="0"/>
                </a:lnTo>
                <a:lnTo>
                  <a:pt x="21600" y="35"/>
                </a:lnTo>
                <a:lnTo>
                  <a:pt x="21600" y="9514"/>
                </a:lnTo>
                <a:cubicBezTo>
                  <a:pt x="21600" y="9514"/>
                  <a:pt x="12685" y="21481"/>
                  <a:pt x="6491" y="21481"/>
                </a:cubicBezTo>
                <a:cubicBezTo>
                  <a:pt x="297" y="21481"/>
                  <a:pt x="0" y="21600"/>
                  <a:pt x="0" y="21600"/>
                </a:cubicBezTo>
                <a:close/>
              </a:path>
            </a:pathLst>
          </a:custGeom>
          <a:solidFill>
            <a:schemeClr val="tx2">
              <a:lumMod val="50000"/>
            </a:schemeClr>
          </a:solidFill>
          <a:ln w="12700" cap="flat">
            <a:noFill/>
            <a:miter lim="400000"/>
          </a:ln>
          <a:effectLst/>
        </p:spPr>
        <p:txBody>
          <a:bodyPr wrap="square" lIns="35717" tIns="35717" rIns="35717" bIns="35717" numCol="1" anchor="ctr">
            <a:noAutofit/>
          </a:bodyPr>
          <a:lstStyle/>
          <a:p>
            <a:endParaRPr/>
          </a:p>
        </p:txBody>
      </p:sp>
      <p:sp>
        <p:nvSpPr>
          <p:cNvPr id="18" name="Shape 151"/>
          <p:cNvSpPr/>
          <p:nvPr/>
        </p:nvSpPr>
        <p:spPr>
          <a:xfrm>
            <a:off x="-4542" y="-11348"/>
            <a:ext cx="9181376" cy="835459"/>
          </a:xfrm>
          <a:custGeom>
            <a:avLst/>
            <a:gdLst>
              <a:gd name="connsiteX0" fmla="*/ 1 w 21601"/>
              <a:gd name="connsiteY0" fmla="*/ 21565 h 21565"/>
              <a:gd name="connsiteX1" fmla="*/ 0 w 21601"/>
              <a:gd name="connsiteY1" fmla="*/ 295 h 21565"/>
              <a:gd name="connsiteX2" fmla="*/ 21601 w 21601"/>
              <a:gd name="connsiteY2" fmla="*/ 0 h 21565"/>
              <a:gd name="connsiteX3" fmla="*/ 21601 w 21601"/>
              <a:gd name="connsiteY3" fmla="*/ 9479 h 21565"/>
              <a:gd name="connsiteX4" fmla="*/ 6492 w 21601"/>
              <a:gd name="connsiteY4" fmla="*/ 21446 h 21565"/>
              <a:gd name="connsiteX5" fmla="*/ 1 w 21601"/>
              <a:gd name="connsiteY5" fmla="*/ 21565 h 21565"/>
              <a:gd name="connsiteX0" fmla="*/ 1 w 21601"/>
              <a:gd name="connsiteY0" fmla="*/ 21565 h 21565"/>
              <a:gd name="connsiteX1" fmla="*/ 0 w 21601"/>
              <a:gd name="connsiteY1" fmla="*/ 130 h 21565"/>
              <a:gd name="connsiteX2" fmla="*/ 21601 w 21601"/>
              <a:gd name="connsiteY2" fmla="*/ 0 h 21565"/>
              <a:gd name="connsiteX3" fmla="*/ 21601 w 21601"/>
              <a:gd name="connsiteY3" fmla="*/ 9479 h 21565"/>
              <a:gd name="connsiteX4" fmla="*/ 6492 w 21601"/>
              <a:gd name="connsiteY4" fmla="*/ 21446 h 21565"/>
              <a:gd name="connsiteX5" fmla="*/ 1 w 21601"/>
              <a:gd name="connsiteY5" fmla="*/ 21565 h 21565"/>
              <a:gd name="connsiteX0" fmla="*/ 1 w 21601"/>
              <a:gd name="connsiteY0" fmla="*/ 21435 h 21435"/>
              <a:gd name="connsiteX1" fmla="*/ 0 w 21601"/>
              <a:gd name="connsiteY1" fmla="*/ 0 h 21435"/>
              <a:gd name="connsiteX2" fmla="*/ 21601 w 21601"/>
              <a:gd name="connsiteY2" fmla="*/ 35 h 21435"/>
              <a:gd name="connsiteX3" fmla="*/ 21601 w 21601"/>
              <a:gd name="connsiteY3" fmla="*/ 9349 h 21435"/>
              <a:gd name="connsiteX4" fmla="*/ 6492 w 21601"/>
              <a:gd name="connsiteY4" fmla="*/ 21316 h 21435"/>
              <a:gd name="connsiteX5" fmla="*/ 1 w 21601"/>
              <a:gd name="connsiteY5" fmla="*/ 21435 h 21435"/>
              <a:gd name="connsiteX0" fmla="*/ 1 w 21601"/>
              <a:gd name="connsiteY0" fmla="*/ 21435 h 21435"/>
              <a:gd name="connsiteX1" fmla="*/ 0 w 21601"/>
              <a:gd name="connsiteY1" fmla="*/ 0 h 21435"/>
              <a:gd name="connsiteX2" fmla="*/ 21601 w 21601"/>
              <a:gd name="connsiteY2" fmla="*/ 35 h 21435"/>
              <a:gd name="connsiteX3" fmla="*/ 21601 w 21601"/>
              <a:gd name="connsiteY3" fmla="*/ 9349 h 21435"/>
              <a:gd name="connsiteX4" fmla="*/ 6492 w 21601"/>
              <a:gd name="connsiteY4" fmla="*/ 21316 h 21435"/>
              <a:gd name="connsiteX5" fmla="*/ 1 w 21601"/>
              <a:gd name="connsiteY5" fmla="*/ 21435 h 21435"/>
              <a:gd name="connsiteX0" fmla="*/ 1 w 21631"/>
              <a:gd name="connsiteY0" fmla="*/ 21435 h 21435"/>
              <a:gd name="connsiteX1" fmla="*/ 0 w 21631"/>
              <a:gd name="connsiteY1" fmla="*/ 0 h 21435"/>
              <a:gd name="connsiteX2" fmla="*/ 21631 w 21631"/>
              <a:gd name="connsiteY2" fmla="*/ 696 h 21435"/>
              <a:gd name="connsiteX3" fmla="*/ 21601 w 21631"/>
              <a:gd name="connsiteY3" fmla="*/ 9349 h 21435"/>
              <a:gd name="connsiteX4" fmla="*/ 6492 w 21631"/>
              <a:gd name="connsiteY4" fmla="*/ 21316 h 21435"/>
              <a:gd name="connsiteX5" fmla="*/ 1 w 21631"/>
              <a:gd name="connsiteY5" fmla="*/ 21435 h 21435"/>
              <a:gd name="connsiteX0" fmla="*/ 1 w 21646"/>
              <a:gd name="connsiteY0" fmla="*/ 21730 h 21730"/>
              <a:gd name="connsiteX1" fmla="*/ 0 w 21646"/>
              <a:gd name="connsiteY1" fmla="*/ 295 h 21730"/>
              <a:gd name="connsiteX2" fmla="*/ 21646 w 21646"/>
              <a:gd name="connsiteY2" fmla="*/ 0 h 21730"/>
              <a:gd name="connsiteX3" fmla="*/ 21601 w 21646"/>
              <a:gd name="connsiteY3" fmla="*/ 9644 h 21730"/>
              <a:gd name="connsiteX4" fmla="*/ 6492 w 21646"/>
              <a:gd name="connsiteY4" fmla="*/ 21611 h 21730"/>
              <a:gd name="connsiteX5" fmla="*/ 1 w 21646"/>
              <a:gd name="connsiteY5" fmla="*/ 21730 h 2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46" h="21730" extrusionOk="0">
                <a:moveTo>
                  <a:pt x="1" y="21730"/>
                </a:moveTo>
                <a:cubicBezTo>
                  <a:pt x="1" y="14640"/>
                  <a:pt x="0" y="7385"/>
                  <a:pt x="0" y="295"/>
                </a:cubicBezTo>
                <a:lnTo>
                  <a:pt x="21646" y="0"/>
                </a:lnTo>
                <a:cubicBezTo>
                  <a:pt x="21636" y="2884"/>
                  <a:pt x="21611" y="6760"/>
                  <a:pt x="21601" y="9644"/>
                </a:cubicBezTo>
                <a:cubicBezTo>
                  <a:pt x="21601" y="9644"/>
                  <a:pt x="12686" y="21611"/>
                  <a:pt x="6492" y="21611"/>
                </a:cubicBezTo>
                <a:cubicBezTo>
                  <a:pt x="298" y="21611"/>
                  <a:pt x="1" y="21730"/>
                  <a:pt x="1" y="21730"/>
                </a:cubicBezTo>
                <a:close/>
              </a:path>
            </a:pathLst>
          </a:custGeom>
          <a:solidFill>
            <a:schemeClr val="accent1">
              <a:lumMod val="75000"/>
            </a:schemeClr>
          </a:solidFill>
          <a:ln w="12700" cap="flat">
            <a:noFill/>
            <a:miter lim="400000"/>
          </a:ln>
          <a:effectLst/>
        </p:spPr>
        <p:txBody>
          <a:bodyPr wrap="square" lIns="35717" tIns="35717" rIns="35717" bIns="35717" numCol="1" anchor="ctr">
            <a:noAutofit/>
          </a:bodyPr>
          <a:lstStyle/>
          <a:p>
            <a:endParaRPr/>
          </a:p>
        </p:txBody>
      </p:sp>
      <p:sp>
        <p:nvSpPr>
          <p:cNvPr id="21" name="Shape 153"/>
          <p:cNvSpPr/>
          <p:nvPr/>
        </p:nvSpPr>
        <p:spPr>
          <a:xfrm>
            <a:off x="1713899" y="102133"/>
            <a:ext cx="5491787" cy="564574"/>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5717" tIns="35717" rIns="35717" bIns="35717" numCol="1" anchor="t">
            <a:spAutoFit/>
          </a:bodyPr>
          <a:lstStyle/>
          <a:p>
            <a:pPr algn="ctr"/>
            <a:r>
              <a:rPr lang="it-IT" sz="1600" dirty="0">
                <a:solidFill>
                  <a:schemeClr val="bg1"/>
                </a:solidFill>
              </a:rPr>
              <a:t>La tutela dei dati personali nell'ambito dei fenomeni migratori</a:t>
            </a:r>
            <a:endParaRPr lang="it-IT" sz="1600" b="1" i="1" dirty="0">
              <a:solidFill>
                <a:schemeClr val="bg1"/>
              </a:solidFill>
            </a:endParaRPr>
          </a:p>
          <a:p>
            <a:endParaRPr sz="1600" dirty="0">
              <a:solidFill>
                <a:schemeClr val="bg1"/>
              </a:solidFill>
              <a:latin typeface="+mj-lt"/>
              <a:cs typeface="Cali"/>
            </a:endParaRPr>
          </a:p>
        </p:txBody>
      </p:sp>
      <p:sp>
        <p:nvSpPr>
          <p:cNvPr id="28" name="Shape 156"/>
          <p:cNvSpPr/>
          <p:nvPr/>
        </p:nvSpPr>
        <p:spPr>
          <a:xfrm rot="10800000">
            <a:off x="-4119" y="6341349"/>
            <a:ext cx="9157785" cy="47351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4" y="0"/>
                </a:lnTo>
                <a:lnTo>
                  <a:pt x="21600" y="35"/>
                </a:lnTo>
                <a:lnTo>
                  <a:pt x="21600" y="9514"/>
                </a:lnTo>
                <a:cubicBezTo>
                  <a:pt x="21600" y="9514"/>
                  <a:pt x="12685" y="21481"/>
                  <a:pt x="6491" y="21481"/>
                </a:cubicBezTo>
                <a:cubicBezTo>
                  <a:pt x="297" y="21481"/>
                  <a:pt x="0" y="21600"/>
                  <a:pt x="0" y="21600"/>
                </a:cubicBezTo>
                <a:close/>
              </a:path>
            </a:pathLst>
          </a:custGeom>
          <a:solidFill>
            <a:schemeClr val="tx2">
              <a:lumMod val="50000"/>
            </a:schemeClr>
          </a:solidFill>
          <a:ln w="12700" cap="flat">
            <a:noFill/>
            <a:miter lim="400000"/>
          </a:ln>
          <a:effectLst/>
        </p:spPr>
        <p:txBody>
          <a:bodyPr wrap="square" lIns="35717" tIns="35717" rIns="35717" bIns="35717" numCol="1" anchor="ctr">
            <a:noAutofit/>
          </a:bodyPr>
          <a:lstStyle/>
          <a:p>
            <a:endParaRPr/>
          </a:p>
        </p:txBody>
      </p:sp>
      <p:sp>
        <p:nvSpPr>
          <p:cNvPr id="29" name="Shape 157"/>
          <p:cNvSpPr/>
          <p:nvPr/>
        </p:nvSpPr>
        <p:spPr>
          <a:xfrm rot="10800000">
            <a:off x="-41" y="6429136"/>
            <a:ext cx="9157785" cy="447229"/>
          </a:xfrm>
          <a:custGeom>
            <a:avLst/>
            <a:gdLst>
              <a:gd name="connsiteX0" fmla="*/ 0 w 21600"/>
              <a:gd name="connsiteY0" fmla="*/ 21600 h 21600"/>
              <a:gd name="connsiteX1" fmla="*/ 14 w 21600"/>
              <a:gd name="connsiteY1" fmla="*/ 0 h 21600"/>
              <a:gd name="connsiteX2" fmla="*/ 21600 w 21600"/>
              <a:gd name="connsiteY2" fmla="*/ 994 h 21600"/>
              <a:gd name="connsiteX3" fmla="*/ 21600 w 21600"/>
              <a:gd name="connsiteY3" fmla="*/ 9514 h 21600"/>
              <a:gd name="connsiteX4" fmla="*/ 6491 w 21600"/>
              <a:gd name="connsiteY4" fmla="*/ 21481 h 21600"/>
              <a:gd name="connsiteX5" fmla="*/ 0 w 21600"/>
              <a:gd name="connsiteY5" fmla="*/ 21600 h 21600"/>
              <a:gd name="connsiteX0" fmla="*/ 0 w 21600"/>
              <a:gd name="connsiteY0" fmla="*/ 22525 h 22525"/>
              <a:gd name="connsiteX1" fmla="*/ 14 w 21600"/>
              <a:gd name="connsiteY1" fmla="*/ 925 h 22525"/>
              <a:gd name="connsiteX2" fmla="*/ 21600 w 21600"/>
              <a:gd name="connsiteY2" fmla="*/ 0 h 22525"/>
              <a:gd name="connsiteX3" fmla="*/ 21600 w 21600"/>
              <a:gd name="connsiteY3" fmla="*/ 10439 h 22525"/>
              <a:gd name="connsiteX4" fmla="*/ 6491 w 21600"/>
              <a:gd name="connsiteY4" fmla="*/ 22406 h 22525"/>
              <a:gd name="connsiteX5" fmla="*/ 0 w 21600"/>
              <a:gd name="connsiteY5" fmla="*/ 22525 h 22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00" h="22525" extrusionOk="0">
                <a:moveTo>
                  <a:pt x="0" y="22525"/>
                </a:moveTo>
                <a:cubicBezTo>
                  <a:pt x="5" y="15325"/>
                  <a:pt x="9" y="8125"/>
                  <a:pt x="14" y="925"/>
                </a:cubicBezTo>
                <a:lnTo>
                  <a:pt x="21600" y="0"/>
                </a:lnTo>
                <a:lnTo>
                  <a:pt x="21600" y="10439"/>
                </a:lnTo>
                <a:cubicBezTo>
                  <a:pt x="21600" y="10439"/>
                  <a:pt x="12685" y="22406"/>
                  <a:pt x="6491" y="22406"/>
                </a:cubicBezTo>
                <a:cubicBezTo>
                  <a:pt x="297" y="22406"/>
                  <a:pt x="0" y="22525"/>
                  <a:pt x="0" y="22525"/>
                </a:cubicBezTo>
                <a:close/>
              </a:path>
            </a:pathLst>
          </a:custGeom>
          <a:solidFill>
            <a:schemeClr val="accent1">
              <a:lumMod val="75000"/>
            </a:schemeClr>
          </a:solidFill>
          <a:ln w="12700" cap="flat">
            <a:noFill/>
            <a:miter lim="400000"/>
          </a:ln>
          <a:effectLst/>
        </p:spPr>
        <p:txBody>
          <a:bodyPr wrap="square" lIns="35717" tIns="35717" rIns="35717" bIns="35717" numCol="1" anchor="ctr">
            <a:noAutofit/>
          </a:bodyPr>
          <a:lstStyle/>
          <a:p>
            <a:endParaRPr dirty="0"/>
          </a:p>
        </p:txBody>
      </p:sp>
      <p:sp>
        <p:nvSpPr>
          <p:cNvPr id="30" name="Shape 159"/>
          <p:cNvSpPr/>
          <p:nvPr/>
        </p:nvSpPr>
        <p:spPr>
          <a:xfrm>
            <a:off x="4606250" y="6531313"/>
            <a:ext cx="4339829" cy="22602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5717" tIns="35717" rIns="35717" bIns="35717" numCol="1" anchor="ctr">
            <a:spAutoFit/>
          </a:bodyPr>
          <a:lstStyle>
            <a:lvl1pPr algn="r"/>
          </a:lstStyle>
          <a:p>
            <a:r>
              <a:rPr lang="it-IT" sz="1000" dirty="0">
                <a:solidFill>
                  <a:schemeClr val="bg1"/>
                </a:solidFill>
              </a:rPr>
              <a:t>Mirko Forti– Dipartimento di Giurisprudenza</a:t>
            </a:r>
            <a:endParaRPr sz="1000" dirty="0">
              <a:solidFill>
                <a:schemeClr val="bg1"/>
              </a:solidFill>
            </a:endParaRPr>
          </a:p>
        </p:txBody>
      </p:sp>
      <p:pic>
        <p:nvPicPr>
          <p:cNvPr id="2" name="Immagine 1">
            <a:extLst>
              <a:ext uri="{FF2B5EF4-FFF2-40B4-BE49-F238E27FC236}">
                <a16:creationId xmlns:a16="http://schemas.microsoft.com/office/drawing/2014/main" id="{1D67F64A-51B8-49AB-9E1D-D206A4D50486}"/>
              </a:ext>
            </a:extLst>
          </p:cNvPr>
          <p:cNvPicPr>
            <a:picLocks noChangeAspect="1"/>
          </p:cNvPicPr>
          <p:nvPr/>
        </p:nvPicPr>
        <p:blipFill>
          <a:blip r:embed="rId3"/>
          <a:stretch>
            <a:fillRect/>
          </a:stretch>
        </p:blipFill>
        <p:spPr>
          <a:xfrm>
            <a:off x="-19128" y="0"/>
            <a:ext cx="1493649" cy="932769"/>
          </a:xfrm>
          <a:prstGeom prst="rect">
            <a:avLst/>
          </a:prstGeom>
        </p:spPr>
      </p:pic>
      <p:sp>
        <p:nvSpPr>
          <p:cNvPr id="8" name="CasellaDiTesto 7">
            <a:extLst>
              <a:ext uri="{FF2B5EF4-FFF2-40B4-BE49-F238E27FC236}">
                <a16:creationId xmlns:a16="http://schemas.microsoft.com/office/drawing/2014/main" id="{5539D1E4-6277-48C6-9038-3EDCA834C795}"/>
              </a:ext>
            </a:extLst>
          </p:cNvPr>
          <p:cNvSpPr txBox="1"/>
          <p:nvPr/>
        </p:nvSpPr>
        <p:spPr>
          <a:xfrm>
            <a:off x="1577009" y="1065854"/>
            <a:ext cx="6467061" cy="400110"/>
          </a:xfrm>
          <a:prstGeom prst="rect">
            <a:avLst/>
          </a:prstGeom>
          <a:noFill/>
        </p:spPr>
        <p:txBody>
          <a:bodyPr wrap="square" rtlCol="0">
            <a:spAutoFit/>
          </a:bodyPr>
          <a:lstStyle/>
          <a:p>
            <a:pPr algn="ctr"/>
            <a:r>
              <a:rPr lang="it-IT" sz="2000" b="1" i="1" dirty="0"/>
              <a:t>Smartphone e dati personali di migranti e rifugiati</a:t>
            </a:r>
          </a:p>
        </p:txBody>
      </p:sp>
      <p:sp>
        <p:nvSpPr>
          <p:cNvPr id="3" name="CasellaDiTesto 2">
            <a:extLst>
              <a:ext uri="{FF2B5EF4-FFF2-40B4-BE49-F238E27FC236}">
                <a16:creationId xmlns:a16="http://schemas.microsoft.com/office/drawing/2014/main" id="{457DA159-21F4-46E5-A697-5C14B2016D07}"/>
              </a:ext>
            </a:extLst>
          </p:cNvPr>
          <p:cNvSpPr txBox="1"/>
          <p:nvPr/>
        </p:nvSpPr>
        <p:spPr>
          <a:xfrm>
            <a:off x="292237" y="1677369"/>
            <a:ext cx="8628026" cy="1200329"/>
          </a:xfrm>
          <a:prstGeom prst="rect">
            <a:avLst/>
          </a:prstGeom>
          <a:noFill/>
        </p:spPr>
        <p:txBody>
          <a:bodyPr wrap="square" rtlCol="0">
            <a:spAutoFit/>
          </a:bodyPr>
          <a:lstStyle/>
          <a:p>
            <a:pPr algn="just"/>
            <a:r>
              <a:rPr lang="it-IT" dirty="0"/>
              <a:t>La quantità di dati personali archiviati nei singoli cellulari può rendere gli utenti vulnerabili a diversi rischi. La possibilità di tracciare in tempo reale i movimenti delle persone può offrire nuove possibilità per la lotta ai conflitti e al traffico di esseri umani, ma può essere anche uno strumento di sorveglianza digitale.</a:t>
            </a:r>
          </a:p>
        </p:txBody>
      </p:sp>
      <p:sp>
        <p:nvSpPr>
          <p:cNvPr id="4" name="CasellaDiTesto 3">
            <a:extLst>
              <a:ext uri="{FF2B5EF4-FFF2-40B4-BE49-F238E27FC236}">
                <a16:creationId xmlns:a16="http://schemas.microsoft.com/office/drawing/2014/main" id="{A6966CE8-5521-4EB9-8FAE-F67E5D1ABDE5}"/>
              </a:ext>
            </a:extLst>
          </p:cNvPr>
          <p:cNvSpPr txBox="1"/>
          <p:nvPr/>
        </p:nvSpPr>
        <p:spPr>
          <a:xfrm>
            <a:off x="292237" y="3299791"/>
            <a:ext cx="8520459" cy="646331"/>
          </a:xfrm>
          <a:prstGeom prst="rect">
            <a:avLst/>
          </a:prstGeom>
          <a:noFill/>
        </p:spPr>
        <p:txBody>
          <a:bodyPr wrap="square" rtlCol="0">
            <a:spAutoFit/>
          </a:bodyPr>
          <a:lstStyle/>
          <a:p>
            <a:pPr algn="just"/>
            <a:r>
              <a:rPr lang="it-IT" dirty="0"/>
              <a:t>Testimonianze di </a:t>
            </a:r>
            <a:r>
              <a:rPr lang="it-IT" i="1" dirty="0"/>
              <a:t>checkpoint </a:t>
            </a:r>
            <a:r>
              <a:rPr lang="it-IT" dirty="0"/>
              <a:t>Isis dove veniva chiesta la password dell’account </a:t>
            </a:r>
            <a:r>
              <a:rPr lang="it-IT" dirty="0" err="1"/>
              <a:t>Fb</a:t>
            </a:r>
            <a:r>
              <a:rPr lang="it-IT" dirty="0"/>
              <a:t> ai passanti per verificare la loro idea politica e il loro schieramento nel conflitto.</a:t>
            </a:r>
          </a:p>
        </p:txBody>
      </p:sp>
      <p:sp>
        <p:nvSpPr>
          <p:cNvPr id="5" name="CasellaDiTesto 4">
            <a:extLst>
              <a:ext uri="{FF2B5EF4-FFF2-40B4-BE49-F238E27FC236}">
                <a16:creationId xmlns:a16="http://schemas.microsoft.com/office/drawing/2014/main" id="{A32F7F95-71DE-4257-90E3-C05A5CEE103A}"/>
              </a:ext>
            </a:extLst>
          </p:cNvPr>
          <p:cNvSpPr txBox="1"/>
          <p:nvPr/>
        </p:nvSpPr>
        <p:spPr>
          <a:xfrm>
            <a:off x="292237" y="4412974"/>
            <a:ext cx="8520459" cy="923330"/>
          </a:xfrm>
          <a:prstGeom prst="rect">
            <a:avLst/>
          </a:prstGeom>
          <a:noFill/>
        </p:spPr>
        <p:txBody>
          <a:bodyPr wrap="square" rtlCol="0">
            <a:spAutoFit/>
          </a:bodyPr>
          <a:lstStyle/>
          <a:p>
            <a:pPr algn="just"/>
            <a:r>
              <a:rPr lang="it-IT" dirty="0"/>
              <a:t>Telefonate alla famiglia rimasta nel Paese di origine, condivisione di foto sui </a:t>
            </a:r>
            <a:r>
              <a:rPr lang="it-IT" i="1" dirty="0"/>
              <a:t>social media</a:t>
            </a:r>
            <a:r>
              <a:rPr lang="it-IT" dirty="0"/>
              <a:t>, utilizzo delle funzioni di </a:t>
            </a:r>
            <a:r>
              <a:rPr lang="it-IT" i="1" dirty="0"/>
              <a:t>chat</a:t>
            </a:r>
            <a:r>
              <a:rPr lang="it-IT" dirty="0"/>
              <a:t> e </a:t>
            </a:r>
            <a:r>
              <a:rPr lang="it-IT" i="1" dirty="0"/>
              <a:t>instant messaging: </a:t>
            </a:r>
            <a:r>
              <a:rPr lang="it-IT" dirty="0"/>
              <a:t>sono tutte funzioni che lasciano tracce digitali e permettono l’identificazione del migrante.</a:t>
            </a:r>
          </a:p>
        </p:txBody>
      </p:sp>
    </p:spTree>
    <p:extLst>
      <p:ext uri="{BB962C8B-B14F-4D97-AF65-F5344CB8AC3E}">
        <p14:creationId xmlns:p14="http://schemas.microsoft.com/office/powerpoint/2010/main" val="5538404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hape 150"/>
          <p:cNvSpPr/>
          <p:nvPr/>
        </p:nvSpPr>
        <p:spPr>
          <a:xfrm>
            <a:off x="-40" y="104425"/>
            <a:ext cx="9157786" cy="83046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4" y="0"/>
                </a:lnTo>
                <a:lnTo>
                  <a:pt x="21600" y="35"/>
                </a:lnTo>
                <a:lnTo>
                  <a:pt x="21600" y="9514"/>
                </a:lnTo>
                <a:cubicBezTo>
                  <a:pt x="21600" y="9514"/>
                  <a:pt x="12685" y="21481"/>
                  <a:pt x="6491" y="21481"/>
                </a:cubicBezTo>
                <a:cubicBezTo>
                  <a:pt x="297" y="21481"/>
                  <a:pt x="0" y="21600"/>
                  <a:pt x="0" y="21600"/>
                </a:cubicBezTo>
                <a:close/>
              </a:path>
            </a:pathLst>
          </a:custGeom>
          <a:solidFill>
            <a:schemeClr val="tx2">
              <a:lumMod val="50000"/>
            </a:schemeClr>
          </a:solidFill>
          <a:ln w="12700" cap="flat">
            <a:noFill/>
            <a:miter lim="400000"/>
          </a:ln>
          <a:effectLst/>
        </p:spPr>
        <p:txBody>
          <a:bodyPr wrap="square" lIns="35717" tIns="35717" rIns="35717" bIns="35717" numCol="1" anchor="ctr">
            <a:noAutofit/>
          </a:bodyPr>
          <a:lstStyle/>
          <a:p>
            <a:endParaRPr/>
          </a:p>
        </p:txBody>
      </p:sp>
      <p:sp>
        <p:nvSpPr>
          <p:cNvPr id="18" name="Shape 151"/>
          <p:cNvSpPr/>
          <p:nvPr/>
        </p:nvSpPr>
        <p:spPr>
          <a:xfrm>
            <a:off x="-4542" y="-11348"/>
            <a:ext cx="9181376" cy="835459"/>
          </a:xfrm>
          <a:custGeom>
            <a:avLst/>
            <a:gdLst>
              <a:gd name="connsiteX0" fmla="*/ 1 w 21601"/>
              <a:gd name="connsiteY0" fmla="*/ 21565 h 21565"/>
              <a:gd name="connsiteX1" fmla="*/ 0 w 21601"/>
              <a:gd name="connsiteY1" fmla="*/ 295 h 21565"/>
              <a:gd name="connsiteX2" fmla="*/ 21601 w 21601"/>
              <a:gd name="connsiteY2" fmla="*/ 0 h 21565"/>
              <a:gd name="connsiteX3" fmla="*/ 21601 w 21601"/>
              <a:gd name="connsiteY3" fmla="*/ 9479 h 21565"/>
              <a:gd name="connsiteX4" fmla="*/ 6492 w 21601"/>
              <a:gd name="connsiteY4" fmla="*/ 21446 h 21565"/>
              <a:gd name="connsiteX5" fmla="*/ 1 w 21601"/>
              <a:gd name="connsiteY5" fmla="*/ 21565 h 21565"/>
              <a:gd name="connsiteX0" fmla="*/ 1 w 21601"/>
              <a:gd name="connsiteY0" fmla="*/ 21565 h 21565"/>
              <a:gd name="connsiteX1" fmla="*/ 0 w 21601"/>
              <a:gd name="connsiteY1" fmla="*/ 130 h 21565"/>
              <a:gd name="connsiteX2" fmla="*/ 21601 w 21601"/>
              <a:gd name="connsiteY2" fmla="*/ 0 h 21565"/>
              <a:gd name="connsiteX3" fmla="*/ 21601 w 21601"/>
              <a:gd name="connsiteY3" fmla="*/ 9479 h 21565"/>
              <a:gd name="connsiteX4" fmla="*/ 6492 w 21601"/>
              <a:gd name="connsiteY4" fmla="*/ 21446 h 21565"/>
              <a:gd name="connsiteX5" fmla="*/ 1 w 21601"/>
              <a:gd name="connsiteY5" fmla="*/ 21565 h 21565"/>
              <a:gd name="connsiteX0" fmla="*/ 1 w 21601"/>
              <a:gd name="connsiteY0" fmla="*/ 21435 h 21435"/>
              <a:gd name="connsiteX1" fmla="*/ 0 w 21601"/>
              <a:gd name="connsiteY1" fmla="*/ 0 h 21435"/>
              <a:gd name="connsiteX2" fmla="*/ 21601 w 21601"/>
              <a:gd name="connsiteY2" fmla="*/ 35 h 21435"/>
              <a:gd name="connsiteX3" fmla="*/ 21601 w 21601"/>
              <a:gd name="connsiteY3" fmla="*/ 9349 h 21435"/>
              <a:gd name="connsiteX4" fmla="*/ 6492 w 21601"/>
              <a:gd name="connsiteY4" fmla="*/ 21316 h 21435"/>
              <a:gd name="connsiteX5" fmla="*/ 1 w 21601"/>
              <a:gd name="connsiteY5" fmla="*/ 21435 h 21435"/>
              <a:gd name="connsiteX0" fmla="*/ 1 w 21601"/>
              <a:gd name="connsiteY0" fmla="*/ 21435 h 21435"/>
              <a:gd name="connsiteX1" fmla="*/ 0 w 21601"/>
              <a:gd name="connsiteY1" fmla="*/ 0 h 21435"/>
              <a:gd name="connsiteX2" fmla="*/ 21601 w 21601"/>
              <a:gd name="connsiteY2" fmla="*/ 35 h 21435"/>
              <a:gd name="connsiteX3" fmla="*/ 21601 w 21601"/>
              <a:gd name="connsiteY3" fmla="*/ 9349 h 21435"/>
              <a:gd name="connsiteX4" fmla="*/ 6492 w 21601"/>
              <a:gd name="connsiteY4" fmla="*/ 21316 h 21435"/>
              <a:gd name="connsiteX5" fmla="*/ 1 w 21601"/>
              <a:gd name="connsiteY5" fmla="*/ 21435 h 21435"/>
              <a:gd name="connsiteX0" fmla="*/ 1 w 21631"/>
              <a:gd name="connsiteY0" fmla="*/ 21435 h 21435"/>
              <a:gd name="connsiteX1" fmla="*/ 0 w 21631"/>
              <a:gd name="connsiteY1" fmla="*/ 0 h 21435"/>
              <a:gd name="connsiteX2" fmla="*/ 21631 w 21631"/>
              <a:gd name="connsiteY2" fmla="*/ 696 h 21435"/>
              <a:gd name="connsiteX3" fmla="*/ 21601 w 21631"/>
              <a:gd name="connsiteY3" fmla="*/ 9349 h 21435"/>
              <a:gd name="connsiteX4" fmla="*/ 6492 w 21631"/>
              <a:gd name="connsiteY4" fmla="*/ 21316 h 21435"/>
              <a:gd name="connsiteX5" fmla="*/ 1 w 21631"/>
              <a:gd name="connsiteY5" fmla="*/ 21435 h 21435"/>
              <a:gd name="connsiteX0" fmla="*/ 1 w 21646"/>
              <a:gd name="connsiteY0" fmla="*/ 21730 h 21730"/>
              <a:gd name="connsiteX1" fmla="*/ 0 w 21646"/>
              <a:gd name="connsiteY1" fmla="*/ 295 h 21730"/>
              <a:gd name="connsiteX2" fmla="*/ 21646 w 21646"/>
              <a:gd name="connsiteY2" fmla="*/ 0 h 21730"/>
              <a:gd name="connsiteX3" fmla="*/ 21601 w 21646"/>
              <a:gd name="connsiteY3" fmla="*/ 9644 h 21730"/>
              <a:gd name="connsiteX4" fmla="*/ 6492 w 21646"/>
              <a:gd name="connsiteY4" fmla="*/ 21611 h 21730"/>
              <a:gd name="connsiteX5" fmla="*/ 1 w 21646"/>
              <a:gd name="connsiteY5" fmla="*/ 21730 h 2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46" h="21730" extrusionOk="0">
                <a:moveTo>
                  <a:pt x="1" y="21730"/>
                </a:moveTo>
                <a:cubicBezTo>
                  <a:pt x="1" y="14640"/>
                  <a:pt x="0" y="7385"/>
                  <a:pt x="0" y="295"/>
                </a:cubicBezTo>
                <a:lnTo>
                  <a:pt x="21646" y="0"/>
                </a:lnTo>
                <a:cubicBezTo>
                  <a:pt x="21636" y="2884"/>
                  <a:pt x="21611" y="6760"/>
                  <a:pt x="21601" y="9644"/>
                </a:cubicBezTo>
                <a:cubicBezTo>
                  <a:pt x="21601" y="9644"/>
                  <a:pt x="12686" y="21611"/>
                  <a:pt x="6492" y="21611"/>
                </a:cubicBezTo>
                <a:cubicBezTo>
                  <a:pt x="298" y="21611"/>
                  <a:pt x="1" y="21730"/>
                  <a:pt x="1" y="21730"/>
                </a:cubicBezTo>
                <a:close/>
              </a:path>
            </a:pathLst>
          </a:custGeom>
          <a:solidFill>
            <a:schemeClr val="accent1">
              <a:lumMod val="75000"/>
            </a:schemeClr>
          </a:solidFill>
          <a:ln w="12700" cap="flat">
            <a:noFill/>
            <a:miter lim="400000"/>
          </a:ln>
          <a:effectLst/>
        </p:spPr>
        <p:txBody>
          <a:bodyPr wrap="square" lIns="35717" tIns="35717" rIns="35717" bIns="35717" numCol="1" anchor="ctr">
            <a:noAutofit/>
          </a:bodyPr>
          <a:lstStyle/>
          <a:p>
            <a:endParaRPr/>
          </a:p>
        </p:txBody>
      </p:sp>
      <p:sp>
        <p:nvSpPr>
          <p:cNvPr id="21" name="Shape 153"/>
          <p:cNvSpPr/>
          <p:nvPr/>
        </p:nvSpPr>
        <p:spPr>
          <a:xfrm>
            <a:off x="1713899" y="102133"/>
            <a:ext cx="5491787" cy="564574"/>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5717" tIns="35717" rIns="35717" bIns="35717" numCol="1" anchor="t">
            <a:spAutoFit/>
          </a:bodyPr>
          <a:lstStyle/>
          <a:p>
            <a:pPr algn="ctr"/>
            <a:r>
              <a:rPr lang="it-IT" sz="1600" dirty="0">
                <a:solidFill>
                  <a:schemeClr val="bg1"/>
                </a:solidFill>
              </a:rPr>
              <a:t>La tutela dei dati personali nell'ambito dei fenomeni migratori</a:t>
            </a:r>
            <a:endParaRPr lang="it-IT" sz="1600" b="1" i="1" dirty="0">
              <a:solidFill>
                <a:schemeClr val="bg1"/>
              </a:solidFill>
            </a:endParaRPr>
          </a:p>
          <a:p>
            <a:endParaRPr sz="1600" dirty="0">
              <a:solidFill>
                <a:schemeClr val="bg1"/>
              </a:solidFill>
              <a:latin typeface="+mj-lt"/>
              <a:cs typeface="Cali"/>
            </a:endParaRPr>
          </a:p>
        </p:txBody>
      </p:sp>
      <p:sp>
        <p:nvSpPr>
          <p:cNvPr id="28" name="Shape 156"/>
          <p:cNvSpPr/>
          <p:nvPr/>
        </p:nvSpPr>
        <p:spPr>
          <a:xfrm rot="10800000">
            <a:off x="-4119" y="6341349"/>
            <a:ext cx="9157785" cy="47351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4" y="0"/>
                </a:lnTo>
                <a:lnTo>
                  <a:pt x="21600" y="35"/>
                </a:lnTo>
                <a:lnTo>
                  <a:pt x="21600" y="9514"/>
                </a:lnTo>
                <a:cubicBezTo>
                  <a:pt x="21600" y="9514"/>
                  <a:pt x="12685" y="21481"/>
                  <a:pt x="6491" y="21481"/>
                </a:cubicBezTo>
                <a:cubicBezTo>
                  <a:pt x="297" y="21481"/>
                  <a:pt x="0" y="21600"/>
                  <a:pt x="0" y="21600"/>
                </a:cubicBezTo>
                <a:close/>
              </a:path>
            </a:pathLst>
          </a:custGeom>
          <a:solidFill>
            <a:schemeClr val="tx2">
              <a:lumMod val="50000"/>
            </a:schemeClr>
          </a:solidFill>
          <a:ln w="12700" cap="flat">
            <a:noFill/>
            <a:miter lim="400000"/>
          </a:ln>
          <a:effectLst/>
        </p:spPr>
        <p:txBody>
          <a:bodyPr wrap="square" lIns="35717" tIns="35717" rIns="35717" bIns="35717" numCol="1" anchor="ctr">
            <a:noAutofit/>
          </a:bodyPr>
          <a:lstStyle/>
          <a:p>
            <a:endParaRPr/>
          </a:p>
        </p:txBody>
      </p:sp>
      <p:sp>
        <p:nvSpPr>
          <p:cNvPr id="29" name="Shape 157"/>
          <p:cNvSpPr/>
          <p:nvPr/>
        </p:nvSpPr>
        <p:spPr>
          <a:xfrm rot="10800000">
            <a:off x="-41" y="6429136"/>
            <a:ext cx="9157785" cy="447229"/>
          </a:xfrm>
          <a:custGeom>
            <a:avLst/>
            <a:gdLst>
              <a:gd name="connsiteX0" fmla="*/ 0 w 21600"/>
              <a:gd name="connsiteY0" fmla="*/ 21600 h 21600"/>
              <a:gd name="connsiteX1" fmla="*/ 14 w 21600"/>
              <a:gd name="connsiteY1" fmla="*/ 0 h 21600"/>
              <a:gd name="connsiteX2" fmla="*/ 21600 w 21600"/>
              <a:gd name="connsiteY2" fmla="*/ 994 h 21600"/>
              <a:gd name="connsiteX3" fmla="*/ 21600 w 21600"/>
              <a:gd name="connsiteY3" fmla="*/ 9514 h 21600"/>
              <a:gd name="connsiteX4" fmla="*/ 6491 w 21600"/>
              <a:gd name="connsiteY4" fmla="*/ 21481 h 21600"/>
              <a:gd name="connsiteX5" fmla="*/ 0 w 21600"/>
              <a:gd name="connsiteY5" fmla="*/ 21600 h 21600"/>
              <a:gd name="connsiteX0" fmla="*/ 0 w 21600"/>
              <a:gd name="connsiteY0" fmla="*/ 22525 h 22525"/>
              <a:gd name="connsiteX1" fmla="*/ 14 w 21600"/>
              <a:gd name="connsiteY1" fmla="*/ 925 h 22525"/>
              <a:gd name="connsiteX2" fmla="*/ 21600 w 21600"/>
              <a:gd name="connsiteY2" fmla="*/ 0 h 22525"/>
              <a:gd name="connsiteX3" fmla="*/ 21600 w 21600"/>
              <a:gd name="connsiteY3" fmla="*/ 10439 h 22525"/>
              <a:gd name="connsiteX4" fmla="*/ 6491 w 21600"/>
              <a:gd name="connsiteY4" fmla="*/ 22406 h 22525"/>
              <a:gd name="connsiteX5" fmla="*/ 0 w 21600"/>
              <a:gd name="connsiteY5" fmla="*/ 22525 h 22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00" h="22525" extrusionOk="0">
                <a:moveTo>
                  <a:pt x="0" y="22525"/>
                </a:moveTo>
                <a:cubicBezTo>
                  <a:pt x="5" y="15325"/>
                  <a:pt x="9" y="8125"/>
                  <a:pt x="14" y="925"/>
                </a:cubicBezTo>
                <a:lnTo>
                  <a:pt x="21600" y="0"/>
                </a:lnTo>
                <a:lnTo>
                  <a:pt x="21600" y="10439"/>
                </a:lnTo>
                <a:cubicBezTo>
                  <a:pt x="21600" y="10439"/>
                  <a:pt x="12685" y="22406"/>
                  <a:pt x="6491" y="22406"/>
                </a:cubicBezTo>
                <a:cubicBezTo>
                  <a:pt x="297" y="22406"/>
                  <a:pt x="0" y="22525"/>
                  <a:pt x="0" y="22525"/>
                </a:cubicBezTo>
                <a:close/>
              </a:path>
            </a:pathLst>
          </a:custGeom>
          <a:solidFill>
            <a:schemeClr val="accent1">
              <a:lumMod val="75000"/>
            </a:schemeClr>
          </a:solidFill>
          <a:ln w="12700" cap="flat">
            <a:noFill/>
            <a:miter lim="400000"/>
          </a:ln>
          <a:effectLst/>
        </p:spPr>
        <p:txBody>
          <a:bodyPr wrap="square" lIns="35717" tIns="35717" rIns="35717" bIns="35717" numCol="1" anchor="ctr">
            <a:noAutofit/>
          </a:bodyPr>
          <a:lstStyle/>
          <a:p>
            <a:endParaRPr dirty="0"/>
          </a:p>
        </p:txBody>
      </p:sp>
      <p:sp>
        <p:nvSpPr>
          <p:cNvPr id="30" name="Shape 159"/>
          <p:cNvSpPr/>
          <p:nvPr/>
        </p:nvSpPr>
        <p:spPr>
          <a:xfrm>
            <a:off x="4606250" y="6531313"/>
            <a:ext cx="4339829" cy="22602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5717" tIns="35717" rIns="35717" bIns="35717" numCol="1" anchor="ctr">
            <a:spAutoFit/>
          </a:bodyPr>
          <a:lstStyle>
            <a:lvl1pPr algn="r"/>
          </a:lstStyle>
          <a:p>
            <a:r>
              <a:rPr lang="it-IT" sz="1000" dirty="0">
                <a:solidFill>
                  <a:schemeClr val="bg1"/>
                </a:solidFill>
              </a:rPr>
              <a:t>Mirko Forti– Dipartimento di Giurisprudenza</a:t>
            </a:r>
            <a:endParaRPr sz="1000" dirty="0">
              <a:solidFill>
                <a:schemeClr val="bg1"/>
              </a:solidFill>
            </a:endParaRPr>
          </a:p>
        </p:txBody>
      </p:sp>
      <p:pic>
        <p:nvPicPr>
          <p:cNvPr id="2" name="Immagine 1">
            <a:extLst>
              <a:ext uri="{FF2B5EF4-FFF2-40B4-BE49-F238E27FC236}">
                <a16:creationId xmlns:a16="http://schemas.microsoft.com/office/drawing/2014/main" id="{1D67F64A-51B8-49AB-9E1D-D206A4D50486}"/>
              </a:ext>
            </a:extLst>
          </p:cNvPr>
          <p:cNvPicPr>
            <a:picLocks noChangeAspect="1"/>
          </p:cNvPicPr>
          <p:nvPr/>
        </p:nvPicPr>
        <p:blipFill>
          <a:blip r:embed="rId3"/>
          <a:stretch>
            <a:fillRect/>
          </a:stretch>
        </p:blipFill>
        <p:spPr>
          <a:xfrm>
            <a:off x="-19128" y="0"/>
            <a:ext cx="1493649" cy="932769"/>
          </a:xfrm>
          <a:prstGeom prst="rect">
            <a:avLst/>
          </a:prstGeom>
        </p:spPr>
      </p:pic>
      <p:sp>
        <p:nvSpPr>
          <p:cNvPr id="8" name="CasellaDiTesto 7">
            <a:extLst>
              <a:ext uri="{FF2B5EF4-FFF2-40B4-BE49-F238E27FC236}">
                <a16:creationId xmlns:a16="http://schemas.microsoft.com/office/drawing/2014/main" id="{5539D1E4-6277-48C6-9038-3EDCA834C795}"/>
              </a:ext>
            </a:extLst>
          </p:cNvPr>
          <p:cNvSpPr txBox="1"/>
          <p:nvPr/>
        </p:nvSpPr>
        <p:spPr>
          <a:xfrm>
            <a:off x="1577009" y="944734"/>
            <a:ext cx="6467061" cy="707886"/>
          </a:xfrm>
          <a:prstGeom prst="rect">
            <a:avLst/>
          </a:prstGeom>
          <a:noFill/>
        </p:spPr>
        <p:txBody>
          <a:bodyPr wrap="square" rtlCol="0">
            <a:spAutoFit/>
          </a:bodyPr>
          <a:lstStyle/>
          <a:p>
            <a:pPr algn="ctr"/>
            <a:r>
              <a:rPr lang="it-IT" sz="2000" b="1" i="1" dirty="0"/>
              <a:t>Problematiche e possibili tutele per un sicuro utilizzo dello smartphone</a:t>
            </a:r>
          </a:p>
        </p:txBody>
      </p:sp>
      <p:sp>
        <p:nvSpPr>
          <p:cNvPr id="7" name="CasellaDiTesto 6">
            <a:extLst>
              <a:ext uri="{FF2B5EF4-FFF2-40B4-BE49-F238E27FC236}">
                <a16:creationId xmlns:a16="http://schemas.microsoft.com/office/drawing/2014/main" id="{C73FFD72-FF8B-4F3A-9580-9E2F4A713AE9}"/>
              </a:ext>
            </a:extLst>
          </p:cNvPr>
          <p:cNvSpPr txBox="1"/>
          <p:nvPr/>
        </p:nvSpPr>
        <p:spPr>
          <a:xfrm>
            <a:off x="437323" y="1863799"/>
            <a:ext cx="8401878" cy="646331"/>
          </a:xfrm>
          <a:prstGeom prst="rect">
            <a:avLst/>
          </a:prstGeom>
          <a:noFill/>
        </p:spPr>
        <p:txBody>
          <a:bodyPr wrap="square" rtlCol="0">
            <a:spAutoFit/>
          </a:bodyPr>
          <a:lstStyle/>
          <a:p>
            <a:pPr algn="just"/>
            <a:r>
              <a:rPr lang="it-IT" dirty="0"/>
              <a:t>Narrazione dei media: </a:t>
            </a:r>
            <a:r>
              <a:rPr lang="it-IT" i="1" dirty="0"/>
              <a:t>smartphone </a:t>
            </a:r>
            <a:r>
              <a:rPr lang="it-IT" dirty="0"/>
              <a:t>che passa da «</a:t>
            </a:r>
            <a:r>
              <a:rPr lang="it-IT" i="1" dirty="0" err="1"/>
              <a:t>migrant</a:t>
            </a:r>
            <a:r>
              <a:rPr lang="it-IT" i="1" dirty="0"/>
              <a:t> </a:t>
            </a:r>
            <a:r>
              <a:rPr lang="it-IT" i="1" dirty="0" err="1"/>
              <a:t>essential</a:t>
            </a:r>
            <a:r>
              <a:rPr lang="it-IT" i="1" dirty="0"/>
              <a:t>» </a:t>
            </a:r>
            <a:r>
              <a:rPr lang="it-IT" dirty="0"/>
              <a:t>a «</a:t>
            </a:r>
            <a:r>
              <a:rPr lang="it-IT" i="1" dirty="0" err="1"/>
              <a:t>terrorist</a:t>
            </a:r>
            <a:r>
              <a:rPr lang="it-IT" i="1" dirty="0"/>
              <a:t> </a:t>
            </a:r>
            <a:r>
              <a:rPr lang="it-IT" i="1" dirty="0" err="1"/>
              <a:t>essential</a:t>
            </a:r>
            <a:r>
              <a:rPr lang="it-IT" dirty="0"/>
              <a:t>».  Pregiudizio contro l’utilizzo dei cellulari da parte di migranti e rifugiati.</a:t>
            </a:r>
            <a:endParaRPr lang="it-IT" i="1" dirty="0"/>
          </a:p>
        </p:txBody>
      </p:sp>
      <p:sp>
        <p:nvSpPr>
          <p:cNvPr id="9" name="CasellaDiTesto 8">
            <a:extLst>
              <a:ext uri="{FF2B5EF4-FFF2-40B4-BE49-F238E27FC236}">
                <a16:creationId xmlns:a16="http://schemas.microsoft.com/office/drawing/2014/main" id="{49A341E7-B7D4-473D-A821-224AFB21D162}"/>
              </a:ext>
            </a:extLst>
          </p:cNvPr>
          <p:cNvSpPr txBox="1"/>
          <p:nvPr/>
        </p:nvSpPr>
        <p:spPr>
          <a:xfrm>
            <a:off x="437323" y="2857198"/>
            <a:ext cx="8295862" cy="369332"/>
          </a:xfrm>
          <a:prstGeom prst="rect">
            <a:avLst/>
          </a:prstGeom>
          <a:noFill/>
        </p:spPr>
        <p:txBody>
          <a:bodyPr wrap="square" rtlCol="0">
            <a:spAutoFit/>
          </a:bodyPr>
          <a:lstStyle/>
          <a:p>
            <a:pPr algn="just"/>
            <a:r>
              <a:rPr lang="it-IT" i="1" dirty="0" err="1"/>
              <a:t>Fake</a:t>
            </a:r>
            <a:r>
              <a:rPr lang="it-IT" i="1" dirty="0"/>
              <a:t> news</a:t>
            </a:r>
            <a:r>
              <a:rPr lang="it-IT" dirty="0"/>
              <a:t>  e informazioni non attendibili a cui possono far riferimento i migranti.</a:t>
            </a:r>
            <a:endParaRPr lang="it-IT" i="1" dirty="0"/>
          </a:p>
        </p:txBody>
      </p:sp>
      <p:sp>
        <p:nvSpPr>
          <p:cNvPr id="10" name="CasellaDiTesto 9">
            <a:extLst>
              <a:ext uri="{FF2B5EF4-FFF2-40B4-BE49-F238E27FC236}">
                <a16:creationId xmlns:a16="http://schemas.microsoft.com/office/drawing/2014/main" id="{5DEC6050-02EE-46C7-B311-0E3CB5508CCB}"/>
              </a:ext>
            </a:extLst>
          </p:cNvPr>
          <p:cNvSpPr txBox="1"/>
          <p:nvPr/>
        </p:nvSpPr>
        <p:spPr>
          <a:xfrm>
            <a:off x="437323" y="3644723"/>
            <a:ext cx="8401878" cy="1200329"/>
          </a:xfrm>
          <a:prstGeom prst="rect">
            <a:avLst/>
          </a:prstGeom>
          <a:noFill/>
        </p:spPr>
        <p:txBody>
          <a:bodyPr wrap="square" rtlCol="0">
            <a:spAutoFit/>
          </a:bodyPr>
          <a:lstStyle/>
          <a:p>
            <a:pPr algn="just"/>
            <a:r>
              <a:rPr lang="it-IT" dirty="0"/>
              <a:t>Mancanza di un approccio uniforme a livello europeo nel fornire informazioni aggiornate e attendibili a coloro che vogliono stabilirsi in Europa da Paesi africani e medio-orientali. Diverse iniziative estemporanee, ma nessuna collaborazione e visione di insieme</a:t>
            </a:r>
          </a:p>
        </p:txBody>
      </p:sp>
    </p:spTree>
    <p:extLst>
      <p:ext uri="{BB962C8B-B14F-4D97-AF65-F5344CB8AC3E}">
        <p14:creationId xmlns:p14="http://schemas.microsoft.com/office/powerpoint/2010/main" val="3874313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hape 150"/>
          <p:cNvSpPr/>
          <p:nvPr/>
        </p:nvSpPr>
        <p:spPr>
          <a:xfrm>
            <a:off x="-40" y="104425"/>
            <a:ext cx="9157786" cy="83046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4" y="0"/>
                </a:lnTo>
                <a:lnTo>
                  <a:pt x="21600" y="35"/>
                </a:lnTo>
                <a:lnTo>
                  <a:pt x="21600" y="9514"/>
                </a:lnTo>
                <a:cubicBezTo>
                  <a:pt x="21600" y="9514"/>
                  <a:pt x="12685" y="21481"/>
                  <a:pt x="6491" y="21481"/>
                </a:cubicBezTo>
                <a:cubicBezTo>
                  <a:pt x="297" y="21481"/>
                  <a:pt x="0" y="21600"/>
                  <a:pt x="0" y="21600"/>
                </a:cubicBezTo>
                <a:close/>
              </a:path>
            </a:pathLst>
          </a:custGeom>
          <a:solidFill>
            <a:schemeClr val="tx2">
              <a:lumMod val="50000"/>
            </a:schemeClr>
          </a:solidFill>
          <a:ln w="12700" cap="flat">
            <a:noFill/>
            <a:miter lim="400000"/>
          </a:ln>
          <a:effectLst/>
        </p:spPr>
        <p:txBody>
          <a:bodyPr wrap="square" lIns="35717" tIns="35717" rIns="35717" bIns="35717" numCol="1" anchor="ctr">
            <a:noAutofit/>
          </a:bodyPr>
          <a:lstStyle/>
          <a:p>
            <a:endParaRPr/>
          </a:p>
        </p:txBody>
      </p:sp>
      <p:sp>
        <p:nvSpPr>
          <p:cNvPr id="18" name="Shape 151"/>
          <p:cNvSpPr/>
          <p:nvPr/>
        </p:nvSpPr>
        <p:spPr>
          <a:xfrm>
            <a:off x="-4542" y="-11348"/>
            <a:ext cx="9181376" cy="835459"/>
          </a:xfrm>
          <a:custGeom>
            <a:avLst/>
            <a:gdLst>
              <a:gd name="connsiteX0" fmla="*/ 1 w 21601"/>
              <a:gd name="connsiteY0" fmla="*/ 21565 h 21565"/>
              <a:gd name="connsiteX1" fmla="*/ 0 w 21601"/>
              <a:gd name="connsiteY1" fmla="*/ 295 h 21565"/>
              <a:gd name="connsiteX2" fmla="*/ 21601 w 21601"/>
              <a:gd name="connsiteY2" fmla="*/ 0 h 21565"/>
              <a:gd name="connsiteX3" fmla="*/ 21601 w 21601"/>
              <a:gd name="connsiteY3" fmla="*/ 9479 h 21565"/>
              <a:gd name="connsiteX4" fmla="*/ 6492 w 21601"/>
              <a:gd name="connsiteY4" fmla="*/ 21446 h 21565"/>
              <a:gd name="connsiteX5" fmla="*/ 1 w 21601"/>
              <a:gd name="connsiteY5" fmla="*/ 21565 h 21565"/>
              <a:gd name="connsiteX0" fmla="*/ 1 w 21601"/>
              <a:gd name="connsiteY0" fmla="*/ 21565 h 21565"/>
              <a:gd name="connsiteX1" fmla="*/ 0 w 21601"/>
              <a:gd name="connsiteY1" fmla="*/ 130 h 21565"/>
              <a:gd name="connsiteX2" fmla="*/ 21601 w 21601"/>
              <a:gd name="connsiteY2" fmla="*/ 0 h 21565"/>
              <a:gd name="connsiteX3" fmla="*/ 21601 w 21601"/>
              <a:gd name="connsiteY3" fmla="*/ 9479 h 21565"/>
              <a:gd name="connsiteX4" fmla="*/ 6492 w 21601"/>
              <a:gd name="connsiteY4" fmla="*/ 21446 h 21565"/>
              <a:gd name="connsiteX5" fmla="*/ 1 w 21601"/>
              <a:gd name="connsiteY5" fmla="*/ 21565 h 21565"/>
              <a:gd name="connsiteX0" fmla="*/ 1 w 21601"/>
              <a:gd name="connsiteY0" fmla="*/ 21435 h 21435"/>
              <a:gd name="connsiteX1" fmla="*/ 0 w 21601"/>
              <a:gd name="connsiteY1" fmla="*/ 0 h 21435"/>
              <a:gd name="connsiteX2" fmla="*/ 21601 w 21601"/>
              <a:gd name="connsiteY2" fmla="*/ 35 h 21435"/>
              <a:gd name="connsiteX3" fmla="*/ 21601 w 21601"/>
              <a:gd name="connsiteY3" fmla="*/ 9349 h 21435"/>
              <a:gd name="connsiteX4" fmla="*/ 6492 w 21601"/>
              <a:gd name="connsiteY4" fmla="*/ 21316 h 21435"/>
              <a:gd name="connsiteX5" fmla="*/ 1 w 21601"/>
              <a:gd name="connsiteY5" fmla="*/ 21435 h 21435"/>
              <a:gd name="connsiteX0" fmla="*/ 1 w 21601"/>
              <a:gd name="connsiteY0" fmla="*/ 21435 h 21435"/>
              <a:gd name="connsiteX1" fmla="*/ 0 w 21601"/>
              <a:gd name="connsiteY1" fmla="*/ 0 h 21435"/>
              <a:gd name="connsiteX2" fmla="*/ 21601 w 21601"/>
              <a:gd name="connsiteY2" fmla="*/ 35 h 21435"/>
              <a:gd name="connsiteX3" fmla="*/ 21601 w 21601"/>
              <a:gd name="connsiteY3" fmla="*/ 9349 h 21435"/>
              <a:gd name="connsiteX4" fmla="*/ 6492 w 21601"/>
              <a:gd name="connsiteY4" fmla="*/ 21316 h 21435"/>
              <a:gd name="connsiteX5" fmla="*/ 1 w 21601"/>
              <a:gd name="connsiteY5" fmla="*/ 21435 h 21435"/>
              <a:gd name="connsiteX0" fmla="*/ 1 w 21631"/>
              <a:gd name="connsiteY0" fmla="*/ 21435 h 21435"/>
              <a:gd name="connsiteX1" fmla="*/ 0 w 21631"/>
              <a:gd name="connsiteY1" fmla="*/ 0 h 21435"/>
              <a:gd name="connsiteX2" fmla="*/ 21631 w 21631"/>
              <a:gd name="connsiteY2" fmla="*/ 696 h 21435"/>
              <a:gd name="connsiteX3" fmla="*/ 21601 w 21631"/>
              <a:gd name="connsiteY3" fmla="*/ 9349 h 21435"/>
              <a:gd name="connsiteX4" fmla="*/ 6492 w 21631"/>
              <a:gd name="connsiteY4" fmla="*/ 21316 h 21435"/>
              <a:gd name="connsiteX5" fmla="*/ 1 w 21631"/>
              <a:gd name="connsiteY5" fmla="*/ 21435 h 21435"/>
              <a:gd name="connsiteX0" fmla="*/ 1 w 21646"/>
              <a:gd name="connsiteY0" fmla="*/ 21730 h 21730"/>
              <a:gd name="connsiteX1" fmla="*/ 0 w 21646"/>
              <a:gd name="connsiteY1" fmla="*/ 295 h 21730"/>
              <a:gd name="connsiteX2" fmla="*/ 21646 w 21646"/>
              <a:gd name="connsiteY2" fmla="*/ 0 h 21730"/>
              <a:gd name="connsiteX3" fmla="*/ 21601 w 21646"/>
              <a:gd name="connsiteY3" fmla="*/ 9644 h 21730"/>
              <a:gd name="connsiteX4" fmla="*/ 6492 w 21646"/>
              <a:gd name="connsiteY4" fmla="*/ 21611 h 21730"/>
              <a:gd name="connsiteX5" fmla="*/ 1 w 21646"/>
              <a:gd name="connsiteY5" fmla="*/ 21730 h 2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46" h="21730" extrusionOk="0">
                <a:moveTo>
                  <a:pt x="1" y="21730"/>
                </a:moveTo>
                <a:cubicBezTo>
                  <a:pt x="1" y="14640"/>
                  <a:pt x="0" y="7385"/>
                  <a:pt x="0" y="295"/>
                </a:cubicBezTo>
                <a:lnTo>
                  <a:pt x="21646" y="0"/>
                </a:lnTo>
                <a:cubicBezTo>
                  <a:pt x="21636" y="2884"/>
                  <a:pt x="21611" y="6760"/>
                  <a:pt x="21601" y="9644"/>
                </a:cubicBezTo>
                <a:cubicBezTo>
                  <a:pt x="21601" y="9644"/>
                  <a:pt x="12686" y="21611"/>
                  <a:pt x="6492" y="21611"/>
                </a:cubicBezTo>
                <a:cubicBezTo>
                  <a:pt x="298" y="21611"/>
                  <a:pt x="1" y="21730"/>
                  <a:pt x="1" y="21730"/>
                </a:cubicBezTo>
                <a:close/>
              </a:path>
            </a:pathLst>
          </a:custGeom>
          <a:solidFill>
            <a:schemeClr val="accent1">
              <a:lumMod val="75000"/>
            </a:schemeClr>
          </a:solidFill>
          <a:ln w="12700" cap="flat">
            <a:noFill/>
            <a:miter lim="400000"/>
          </a:ln>
          <a:effectLst/>
        </p:spPr>
        <p:txBody>
          <a:bodyPr wrap="square" lIns="35717" tIns="35717" rIns="35717" bIns="35717" numCol="1" anchor="ctr">
            <a:noAutofit/>
          </a:bodyPr>
          <a:lstStyle/>
          <a:p>
            <a:endParaRPr/>
          </a:p>
        </p:txBody>
      </p:sp>
      <p:sp>
        <p:nvSpPr>
          <p:cNvPr id="21" name="Shape 153"/>
          <p:cNvSpPr/>
          <p:nvPr/>
        </p:nvSpPr>
        <p:spPr>
          <a:xfrm>
            <a:off x="1713899" y="102133"/>
            <a:ext cx="5491787" cy="564574"/>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5717" tIns="35717" rIns="35717" bIns="35717" numCol="1" anchor="t">
            <a:spAutoFit/>
          </a:bodyPr>
          <a:lstStyle/>
          <a:p>
            <a:pPr algn="ctr"/>
            <a:r>
              <a:rPr lang="it-IT" sz="1600" dirty="0">
                <a:solidFill>
                  <a:schemeClr val="bg1"/>
                </a:solidFill>
              </a:rPr>
              <a:t>La tutela dei dati personali nell'ambito dei fenomeni migratori</a:t>
            </a:r>
            <a:endParaRPr lang="it-IT" sz="1600" b="1" i="1" dirty="0">
              <a:solidFill>
                <a:schemeClr val="bg1"/>
              </a:solidFill>
            </a:endParaRPr>
          </a:p>
          <a:p>
            <a:endParaRPr sz="1600" dirty="0">
              <a:solidFill>
                <a:schemeClr val="bg1"/>
              </a:solidFill>
              <a:latin typeface="+mj-lt"/>
              <a:cs typeface="Cali"/>
            </a:endParaRPr>
          </a:p>
        </p:txBody>
      </p:sp>
      <p:sp>
        <p:nvSpPr>
          <p:cNvPr id="28" name="Shape 156"/>
          <p:cNvSpPr/>
          <p:nvPr/>
        </p:nvSpPr>
        <p:spPr>
          <a:xfrm rot="10800000">
            <a:off x="-4119" y="6341349"/>
            <a:ext cx="9157785" cy="47351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4" y="0"/>
                </a:lnTo>
                <a:lnTo>
                  <a:pt x="21600" y="35"/>
                </a:lnTo>
                <a:lnTo>
                  <a:pt x="21600" y="9514"/>
                </a:lnTo>
                <a:cubicBezTo>
                  <a:pt x="21600" y="9514"/>
                  <a:pt x="12685" y="21481"/>
                  <a:pt x="6491" y="21481"/>
                </a:cubicBezTo>
                <a:cubicBezTo>
                  <a:pt x="297" y="21481"/>
                  <a:pt x="0" y="21600"/>
                  <a:pt x="0" y="21600"/>
                </a:cubicBezTo>
                <a:close/>
              </a:path>
            </a:pathLst>
          </a:custGeom>
          <a:solidFill>
            <a:schemeClr val="tx2">
              <a:lumMod val="50000"/>
            </a:schemeClr>
          </a:solidFill>
          <a:ln w="12700" cap="flat">
            <a:noFill/>
            <a:miter lim="400000"/>
          </a:ln>
          <a:effectLst/>
        </p:spPr>
        <p:txBody>
          <a:bodyPr wrap="square" lIns="35717" tIns="35717" rIns="35717" bIns="35717" numCol="1" anchor="ctr">
            <a:noAutofit/>
          </a:bodyPr>
          <a:lstStyle/>
          <a:p>
            <a:endParaRPr/>
          </a:p>
        </p:txBody>
      </p:sp>
      <p:sp>
        <p:nvSpPr>
          <p:cNvPr id="29" name="Shape 157"/>
          <p:cNvSpPr/>
          <p:nvPr/>
        </p:nvSpPr>
        <p:spPr>
          <a:xfrm rot="10800000">
            <a:off x="-41" y="6429136"/>
            <a:ext cx="9157785" cy="447229"/>
          </a:xfrm>
          <a:custGeom>
            <a:avLst/>
            <a:gdLst>
              <a:gd name="connsiteX0" fmla="*/ 0 w 21600"/>
              <a:gd name="connsiteY0" fmla="*/ 21600 h 21600"/>
              <a:gd name="connsiteX1" fmla="*/ 14 w 21600"/>
              <a:gd name="connsiteY1" fmla="*/ 0 h 21600"/>
              <a:gd name="connsiteX2" fmla="*/ 21600 w 21600"/>
              <a:gd name="connsiteY2" fmla="*/ 994 h 21600"/>
              <a:gd name="connsiteX3" fmla="*/ 21600 w 21600"/>
              <a:gd name="connsiteY3" fmla="*/ 9514 h 21600"/>
              <a:gd name="connsiteX4" fmla="*/ 6491 w 21600"/>
              <a:gd name="connsiteY4" fmla="*/ 21481 h 21600"/>
              <a:gd name="connsiteX5" fmla="*/ 0 w 21600"/>
              <a:gd name="connsiteY5" fmla="*/ 21600 h 21600"/>
              <a:gd name="connsiteX0" fmla="*/ 0 w 21600"/>
              <a:gd name="connsiteY0" fmla="*/ 22525 h 22525"/>
              <a:gd name="connsiteX1" fmla="*/ 14 w 21600"/>
              <a:gd name="connsiteY1" fmla="*/ 925 h 22525"/>
              <a:gd name="connsiteX2" fmla="*/ 21600 w 21600"/>
              <a:gd name="connsiteY2" fmla="*/ 0 h 22525"/>
              <a:gd name="connsiteX3" fmla="*/ 21600 w 21600"/>
              <a:gd name="connsiteY3" fmla="*/ 10439 h 22525"/>
              <a:gd name="connsiteX4" fmla="*/ 6491 w 21600"/>
              <a:gd name="connsiteY4" fmla="*/ 22406 h 22525"/>
              <a:gd name="connsiteX5" fmla="*/ 0 w 21600"/>
              <a:gd name="connsiteY5" fmla="*/ 22525 h 22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00" h="22525" extrusionOk="0">
                <a:moveTo>
                  <a:pt x="0" y="22525"/>
                </a:moveTo>
                <a:cubicBezTo>
                  <a:pt x="5" y="15325"/>
                  <a:pt x="9" y="8125"/>
                  <a:pt x="14" y="925"/>
                </a:cubicBezTo>
                <a:lnTo>
                  <a:pt x="21600" y="0"/>
                </a:lnTo>
                <a:lnTo>
                  <a:pt x="21600" y="10439"/>
                </a:lnTo>
                <a:cubicBezTo>
                  <a:pt x="21600" y="10439"/>
                  <a:pt x="12685" y="22406"/>
                  <a:pt x="6491" y="22406"/>
                </a:cubicBezTo>
                <a:cubicBezTo>
                  <a:pt x="297" y="22406"/>
                  <a:pt x="0" y="22525"/>
                  <a:pt x="0" y="22525"/>
                </a:cubicBezTo>
                <a:close/>
              </a:path>
            </a:pathLst>
          </a:custGeom>
          <a:solidFill>
            <a:schemeClr val="accent1">
              <a:lumMod val="75000"/>
            </a:schemeClr>
          </a:solidFill>
          <a:ln w="12700" cap="flat">
            <a:noFill/>
            <a:miter lim="400000"/>
          </a:ln>
          <a:effectLst/>
        </p:spPr>
        <p:txBody>
          <a:bodyPr wrap="square" lIns="35717" tIns="35717" rIns="35717" bIns="35717" numCol="1" anchor="ctr">
            <a:noAutofit/>
          </a:bodyPr>
          <a:lstStyle/>
          <a:p>
            <a:endParaRPr dirty="0"/>
          </a:p>
        </p:txBody>
      </p:sp>
      <p:sp>
        <p:nvSpPr>
          <p:cNvPr id="30" name="Shape 159"/>
          <p:cNvSpPr/>
          <p:nvPr/>
        </p:nvSpPr>
        <p:spPr>
          <a:xfrm>
            <a:off x="4606250" y="6531313"/>
            <a:ext cx="4339829" cy="22602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5717" tIns="35717" rIns="35717" bIns="35717" numCol="1" anchor="ctr">
            <a:spAutoFit/>
          </a:bodyPr>
          <a:lstStyle>
            <a:lvl1pPr algn="r"/>
          </a:lstStyle>
          <a:p>
            <a:r>
              <a:rPr lang="it-IT" sz="1000" dirty="0">
                <a:solidFill>
                  <a:schemeClr val="bg1"/>
                </a:solidFill>
              </a:rPr>
              <a:t>Mirko Forti– Dipartimento di Giurisprudenza</a:t>
            </a:r>
            <a:endParaRPr sz="1000" dirty="0">
              <a:solidFill>
                <a:schemeClr val="bg1"/>
              </a:solidFill>
            </a:endParaRPr>
          </a:p>
        </p:txBody>
      </p:sp>
      <p:pic>
        <p:nvPicPr>
          <p:cNvPr id="2" name="Immagine 1">
            <a:extLst>
              <a:ext uri="{FF2B5EF4-FFF2-40B4-BE49-F238E27FC236}">
                <a16:creationId xmlns:a16="http://schemas.microsoft.com/office/drawing/2014/main" id="{1D67F64A-51B8-49AB-9E1D-D206A4D50486}"/>
              </a:ext>
            </a:extLst>
          </p:cNvPr>
          <p:cNvPicPr>
            <a:picLocks noChangeAspect="1"/>
          </p:cNvPicPr>
          <p:nvPr/>
        </p:nvPicPr>
        <p:blipFill>
          <a:blip r:embed="rId3"/>
          <a:stretch>
            <a:fillRect/>
          </a:stretch>
        </p:blipFill>
        <p:spPr>
          <a:xfrm>
            <a:off x="-19128" y="0"/>
            <a:ext cx="1493649" cy="932769"/>
          </a:xfrm>
          <a:prstGeom prst="rect">
            <a:avLst/>
          </a:prstGeom>
        </p:spPr>
      </p:pic>
      <p:sp>
        <p:nvSpPr>
          <p:cNvPr id="8" name="CasellaDiTesto 7">
            <a:extLst>
              <a:ext uri="{FF2B5EF4-FFF2-40B4-BE49-F238E27FC236}">
                <a16:creationId xmlns:a16="http://schemas.microsoft.com/office/drawing/2014/main" id="{5539D1E4-6277-48C6-9038-3EDCA834C795}"/>
              </a:ext>
            </a:extLst>
          </p:cNvPr>
          <p:cNvSpPr txBox="1"/>
          <p:nvPr/>
        </p:nvSpPr>
        <p:spPr>
          <a:xfrm>
            <a:off x="1577009" y="944734"/>
            <a:ext cx="6467061" cy="707886"/>
          </a:xfrm>
          <a:prstGeom prst="rect">
            <a:avLst/>
          </a:prstGeom>
          <a:noFill/>
        </p:spPr>
        <p:txBody>
          <a:bodyPr wrap="square" rtlCol="0">
            <a:spAutoFit/>
          </a:bodyPr>
          <a:lstStyle/>
          <a:p>
            <a:pPr algn="ctr"/>
            <a:r>
              <a:rPr lang="it-IT" sz="2000" b="1" i="1" dirty="0"/>
              <a:t>Utilizzo di tecnologie per l’identità personale e possibili problematiche nella gestione dei flussi migratori</a:t>
            </a:r>
          </a:p>
        </p:txBody>
      </p:sp>
      <p:sp>
        <p:nvSpPr>
          <p:cNvPr id="3" name="CasellaDiTesto 2">
            <a:extLst>
              <a:ext uri="{FF2B5EF4-FFF2-40B4-BE49-F238E27FC236}">
                <a16:creationId xmlns:a16="http://schemas.microsoft.com/office/drawing/2014/main" id="{E78FFAD3-61AB-4E2D-BF40-5BEF4D42E593}"/>
              </a:ext>
            </a:extLst>
          </p:cNvPr>
          <p:cNvSpPr txBox="1"/>
          <p:nvPr/>
        </p:nvSpPr>
        <p:spPr>
          <a:xfrm>
            <a:off x="397565" y="2001078"/>
            <a:ext cx="8401878" cy="4247317"/>
          </a:xfrm>
          <a:prstGeom prst="rect">
            <a:avLst/>
          </a:prstGeom>
          <a:noFill/>
        </p:spPr>
        <p:txBody>
          <a:bodyPr wrap="square" rtlCol="0">
            <a:spAutoFit/>
          </a:bodyPr>
          <a:lstStyle/>
          <a:p>
            <a:pPr marL="285750" indent="-285750" algn="just">
              <a:buFont typeface="Arial" panose="020B0604020202020204" pitchFamily="34" charset="0"/>
              <a:buChar char="•"/>
            </a:pPr>
            <a:r>
              <a:rPr lang="it-IT" dirty="0"/>
              <a:t>Migranti condividono i propri dati personali con autorità nazionali ed europee senza un vero e proprio consenso informato. Non vanno trascurate le differenze culturali e sociali.</a:t>
            </a:r>
          </a:p>
          <a:p>
            <a:pPr marL="285750" indent="-285750" algn="just">
              <a:buFont typeface="Arial" panose="020B0604020202020204" pitchFamily="34" charset="0"/>
              <a:buChar char="•"/>
            </a:pPr>
            <a:endParaRPr lang="it-IT" dirty="0"/>
          </a:p>
          <a:p>
            <a:pPr marL="285750" indent="-285750" algn="just">
              <a:buFont typeface="Arial" panose="020B0604020202020204" pitchFamily="34" charset="0"/>
              <a:buChar char="•"/>
            </a:pPr>
            <a:r>
              <a:rPr lang="it-IT" dirty="0"/>
              <a:t>Mancanza di fiducia nei confronti dei sistemi di raccolta dati: spesso vengono percepiti come tentativi dei governi di sorvegliare e valutare i movimenti e i comportamenti dei soggetti coinvolti</a:t>
            </a:r>
          </a:p>
          <a:p>
            <a:pPr marL="285750" indent="-285750" algn="just">
              <a:buFont typeface="Arial" panose="020B0604020202020204" pitchFamily="34" charset="0"/>
              <a:buChar char="•"/>
            </a:pPr>
            <a:endParaRPr lang="it-IT" dirty="0"/>
          </a:p>
          <a:p>
            <a:pPr marL="285750" indent="-285750" algn="just">
              <a:buFont typeface="Arial" panose="020B0604020202020204" pitchFamily="34" charset="0"/>
              <a:buChar char="•"/>
            </a:pPr>
            <a:r>
              <a:rPr lang="it-IT" dirty="0" err="1"/>
              <a:t>Bias</a:t>
            </a:r>
            <a:r>
              <a:rPr lang="it-IT" dirty="0"/>
              <a:t> amministrativi e burocratici che impediscono la corretta integrazione dei migranti e dei rifugiati nei Paesi di destinazione</a:t>
            </a:r>
          </a:p>
          <a:p>
            <a:pPr marL="285750" indent="-285750" algn="just">
              <a:buFont typeface="Arial" panose="020B0604020202020204" pitchFamily="34" charset="0"/>
              <a:buChar char="•"/>
            </a:pPr>
            <a:endParaRPr lang="it-IT" dirty="0"/>
          </a:p>
          <a:p>
            <a:pPr marL="285750" indent="-285750" algn="just">
              <a:buFont typeface="Arial" panose="020B0604020202020204" pitchFamily="34" charset="0"/>
              <a:buChar char="•"/>
            </a:pPr>
            <a:r>
              <a:rPr lang="it-IT" dirty="0"/>
              <a:t>Gestione dei dati personali dei migranti e rifugiati da parte delle Organizzazioni Internazionali e delle </a:t>
            </a:r>
            <a:r>
              <a:rPr lang="it-IT" dirty="0" err="1"/>
              <a:t>Ngos</a:t>
            </a:r>
            <a:r>
              <a:rPr lang="it-IT" dirty="0"/>
              <a:t> deve essere rispettoso delle norme europee.</a:t>
            </a:r>
          </a:p>
          <a:p>
            <a:pPr marL="285750" indent="-285750" algn="just">
              <a:buFont typeface="Arial" panose="020B0604020202020204" pitchFamily="34" charset="0"/>
              <a:buChar char="•"/>
            </a:pPr>
            <a:endParaRPr lang="it-IT" dirty="0"/>
          </a:p>
          <a:p>
            <a:pPr marL="285750" indent="-285750" algn="just">
              <a:buFont typeface="Arial" panose="020B0604020202020204" pitchFamily="34" charset="0"/>
              <a:buChar char="•"/>
            </a:pPr>
            <a:endParaRPr lang="it-IT" dirty="0"/>
          </a:p>
        </p:txBody>
      </p:sp>
    </p:spTree>
    <p:extLst>
      <p:ext uri="{BB962C8B-B14F-4D97-AF65-F5344CB8AC3E}">
        <p14:creationId xmlns:p14="http://schemas.microsoft.com/office/powerpoint/2010/main" val="13426940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hape 150"/>
          <p:cNvSpPr/>
          <p:nvPr/>
        </p:nvSpPr>
        <p:spPr>
          <a:xfrm>
            <a:off x="-40" y="104425"/>
            <a:ext cx="9157786" cy="83046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4" y="0"/>
                </a:lnTo>
                <a:lnTo>
                  <a:pt x="21600" y="35"/>
                </a:lnTo>
                <a:lnTo>
                  <a:pt x="21600" y="9514"/>
                </a:lnTo>
                <a:cubicBezTo>
                  <a:pt x="21600" y="9514"/>
                  <a:pt x="12685" y="21481"/>
                  <a:pt x="6491" y="21481"/>
                </a:cubicBezTo>
                <a:cubicBezTo>
                  <a:pt x="297" y="21481"/>
                  <a:pt x="0" y="21600"/>
                  <a:pt x="0" y="21600"/>
                </a:cubicBezTo>
                <a:close/>
              </a:path>
            </a:pathLst>
          </a:custGeom>
          <a:solidFill>
            <a:schemeClr val="tx2">
              <a:lumMod val="50000"/>
            </a:schemeClr>
          </a:solidFill>
          <a:ln w="12700" cap="flat">
            <a:noFill/>
            <a:miter lim="400000"/>
          </a:ln>
          <a:effectLst/>
        </p:spPr>
        <p:txBody>
          <a:bodyPr wrap="square" lIns="35717" tIns="35717" rIns="35717" bIns="35717" numCol="1" anchor="ctr">
            <a:noAutofit/>
          </a:bodyPr>
          <a:lstStyle/>
          <a:p>
            <a:endParaRPr/>
          </a:p>
        </p:txBody>
      </p:sp>
      <p:sp>
        <p:nvSpPr>
          <p:cNvPr id="18" name="Shape 151"/>
          <p:cNvSpPr/>
          <p:nvPr/>
        </p:nvSpPr>
        <p:spPr>
          <a:xfrm>
            <a:off x="-4542" y="-11348"/>
            <a:ext cx="9181376" cy="835459"/>
          </a:xfrm>
          <a:custGeom>
            <a:avLst/>
            <a:gdLst>
              <a:gd name="connsiteX0" fmla="*/ 1 w 21601"/>
              <a:gd name="connsiteY0" fmla="*/ 21565 h 21565"/>
              <a:gd name="connsiteX1" fmla="*/ 0 w 21601"/>
              <a:gd name="connsiteY1" fmla="*/ 295 h 21565"/>
              <a:gd name="connsiteX2" fmla="*/ 21601 w 21601"/>
              <a:gd name="connsiteY2" fmla="*/ 0 h 21565"/>
              <a:gd name="connsiteX3" fmla="*/ 21601 w 21601"/>
              <a:gd name="connsiteY3" fmla="*/ 9479 h 21565"/>
              <a:gd name="connsiteX4" fmla="*/ 6492 w 21601"/>
              <a:gd name="connsiteY4" fmla="*/ 21446 h 21565"/>
              <a:gd name="connsiteX5" fmla="*/ 1 w 21601"/>
              <a:gd name="connsiteY5" fmla="*/ 21565 h 21565"/>
              <a:gd name="connsiteX0" fmla="*/ 1 w 21601"/>
              <a:gd name="connsiteY0" fmla="*/ 21565 h 21565"/>
              <a:gd name="connsiteX1" fmla="*/ 0 w 21601"/>
              <a:gd name="connsiteY1" fmla="*/ 130 h 21565"/>
              <a:gd name="connsiteX2" fmla="*/ 21601 w 21601"/>
              <a:gd name="connsiteY2" fmla="*/ 0 h 21565"/>
              <a:gd name="connsiteX3" fmla="*/ 21601 w 21601"/>
              <a:gd name="connsiteY3" fmla="*/ 9479 h 21565"/>
              <a:gd name="connsiteX4" fmla="*/ 6492 w 21601"/>
              <a:gd name="connsiteY4" fmla="*/ 21446 h 21565"/>
              <a:gd name="connsiteX5" fmla="*/ 1 w 21601"/>
              <a:gd name="connsiteY5" fmla="*/ 21565 h 21565"/>
              <a:gd name="connsiteX0" fmla="*/ 1 w 21601"/>
              <a:gd name="connsiteY0" fmla="*/ 21435 h 21435"/>
              <a:gd name="connsiteX1" fmla="*/ 0 w 21601"/>
              <a:gd name="connsiteY1" fmla="*/ 0 h 21435"/>
              <a:gd name="connsiteX2" fmla="*/ 21601 w 21601"/>
              <a:gd name="connsiteY2" fmla="*/ 35 h 21435"/>
              <a:gd name="connsiteX3" fmla="*/ 21601 w 21601"/>
              <a:gd name="connsiteY3" fmla="*/ 9349 h 21435"/>
              <a:gd name="connsiteX4" fmla="*/ 6492 w 21601"/>
              <a:gd name="connsiteY4" fmla="*/ 21316 h 21435"/>
              <a:gd name="connsiteX5" fmla="*/ 1 w 21601"/>
              <a:gd name="connsiteY5" fmla="*/ 21435 h 21435"/>
              <a:gd name="connsiteX0" fmla="*/ 1 w 21601"/>
              <a:gd name="connsiteY0" fmla="*/ 21435 h 21435"/>
              <a:gd name="connsiteX1" fmla="*/ 0 w 21601"/>
              <a:gd name="connsiteY1" fmla="*/ 0 h 21435"/>
              <a:gd name="connsiteX2" fmla="*/ 21601 w 21601"/>
              <a:gd name="connsiteY2" fmla="*/ 35 h 21435"/>
              <a:gd name="connsiteX3" fmla="*/ 21601 w 21601"/>
              <a:gd name="connsiteY3" fmla="*/ 9349 h 21435"/>
              <a:gd name="connsiteX4" fmla="*/ 6492 w 21601"/>
              <a:gd name="connsiteY4" fmla="*/ 21316 h 21435"/>
              <a:gd name="connsiteX5" fmla="*/ 1 w 21601"/>
              <a:gd name="connsiteY5" fmla="*/ 21435 h 21435"/>
              <a:gd name="connsiteX0" fmla="*/ 1 w 21631"/>
              <a:gd name="connsiteY0" fmla="*/ 21435 h 21435"/>
              <a:gd name="connsiteX1" fmla="*/ 0 w 21631"/>
              <a:gd name="connsiteY1" fmla="*/ 0 h 21435"/>
              <a:gd name="connsiteX2" fmla="*/ 21631 w 21631"/>
              <a:gd name="connsiteY2" fmla="*/ 696 h 21435"/>
              <a:gd name="connsiteX3" fmla="*/ 21601 w 21631"/>
              <a:gd name="connsiteY3" fmla="*/ 9349 h 21435"/>
              <a:gd name="connsiteX4" fmla="*/ 6492 w 21631"/>
              <a:gd name="connsiteY4" fmla="*/ 21316 h 21435"/>
              <a:gd name="connsiteX5" fmla="*/ 1 w 21631"/>
              <a:gd name="connsiteY5" fmla="*/ 21435 h 21435"/>
              <a:gd name="connsiteX0" fmla="*/ 1 w 21646"/>
              <a:gd name="connsiteY0" fmla="*/ 21730 h 21730"/>
              <a:gd name="connsiteX1" fmla="*/ 0 w 21646"/>
              <a:gd name="connsiteY1" fmla="*/ 295 h 21730"/>
              <a:gd name="connsiteX2" fmla="*/ 21646 w 21646"/>
              <a:gd name="connsiteY2" fmla="*/ 0 h 21730"/>
              <a:gd name="connsiteX3" fmla="*/ 21601 w 21646"/>
              <a:gd name="connsiteY3" fmla="*/ 9644 h 21730"/>
              <a:gd name="connsiteX4" fmla="*/ 6492 w 21646"/>
              <a:gd name="connsiteY4" fmla="*/ 21611 h 21730"/>
              <a:gd name="connsiteX5" fmla="*/ 1 w 21646"/>
              <a:gd name="connsiteY5" fmla="*/ 21730 h 2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46" h="21730" extrusionOk="0">
                <a:moveTo>
                  <a:pt x="1" y="21730"/>
                </a:moveTo>
                <a:cubicBezTo>
                  <a:pt x="1" y="14640"/>
                  <a:pt x="0" y="7385"/>
                  <a:pt x="0" y="295"/>
                </a:cubicBezTo>
                <a:lnTo>
                  <a:pt x="21646" y="0"/>
                </a:lnTo>
                <a:cubicBezTo>
                  <a:pt x="21636" y="2884"/>
                  <a:pt x="21611" y="6760"/>
                  <a:pt x="21601" y="9644"/>
                </a:cubicBezTo>
                <a:cubicBezTo>
                  <a:pt x="21601" y="9644"/>
                  <a:pt x="12686" y="21611"/>
                  <a:pt x="6492" y="21611"/>
                </a:cubicBezTo>
                <a:cubicBezTo>
                  <a:pt x="298" y="21611"/>
                  <a:pt x="1" y="21730"/>
                  <a:pt x="1" y="21730"/>
                </a:cubicBezTo>
                <a:close/>
              </a:path>
            </a:pathLst>
          </a:custGeom>
          <a:solidFill>
            <a:schemeClr val="accent1">
              <a:lumMod val="75000"/>
            </a:schemeClr>
          </a:solidFill>
          <a:ln w="12700" cap="flat">
            <a:noFill/>
            <a:miter lim="400000"/>
          </a:ln>
          <a:effectLst/>
        </p:spPr>
        <p:txBody>
          <a:bodyPr wrap="square" lIns="35717" tIns="35717" rIns="35717" bIns="35717" numCol="1" anchor="ctr">
            <a:noAutofit/>
          </a:bodyPr>
          <a:lstStyle/>
          <a:p>
            <a:endParaRPr/>
          </a:p>
        </p:txBody>
      </p:sp>
      <p:sp>
        <p:nvSpPr>
          <p:cNvPr id="21" name="Shape 153"/>
          <p:cNvSpPr/>
          <p:nvPr/>
        </p:nvSpPr>
        <p:spPr>
          <a:xfrm>
            <a:off x="1713899" y="102133"/>
            <a:ext cx="5491787" cy="564574"/>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5717" tIns="35717" rIns="35717" bIns="35717" numCol="1" anchor="t">
            <a:spAutoFit/>
          </a:bodyPr>
          <a:lstStyle/>
          <a:p>
            <a:pPr algn="ctr"/>
            <a:r>
              <a:rPr lang="it-IT" sz="1600" dirty="0">
                <a:solidFill>
                  <a:schemeClr val="bg1"/>
                </a:solidFill>
              </a:rPr>
              <a:t>La tutela dei dati personali nell'ambito dei fenomeni migratori</a:t>
            </a:r>
            <a:endParaRPr lang="it-IT" sz="1600" b="1" i="1" dirty="0">
              <a:solidFill>
                <a:schemeClr val="bg1"/>
              </a:solidFill>
            </a:endParaRPr>
          </a:p>
          <a:p>
            <a:endParaRPr sz="1600" dirty="0">
              <a:solidFill>
                <a:schemeClr val="bg1"/>
              </a:solidFill>
              <a:latin typeface="+mj-lt"/>
              <a:cs typeface="Cali"/>
            </a:endParaRPr>
          </a:p>
        </p:txBody>
      </p:sp>
      <p:sp>
        <p:nvSpPr>
          <p:cNvPr id="28" name="Shape 156"/>
          <p:cNvSpPr/>
          <p:nvPr/>
        </p:nvSpPr>
        <p:spPr>
          <a:xfrm rot="10800000">
            <a:off x="-4119" y="6341349"/>
            <a:ext cx="9157785" cy="47351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4" y="0"/>
                </a:lnTo>
                <a:lnTo>
                  <a:pt x="21600" y="35"/>
                </a:lnTo>
                <a:lnTo>
                  <a:pt x="21600" y="9514"/>
                </a:lnTo>
                <a:cubicBezTo>
                  <a:pt x="21600" y="9514"/>
                  <a:pt x="12685" y="21481"/>
                  <a:pt x="6491" y="21481"/>
                </a:cubicBezTo>
                <a:cubicBezTo>
                  <a:pt x="297" y="21481"/>
                  <a:pt x="0" y="21600"/>
                  <a:pt x="0" y="21600"/>
                </a:cubicBezTo>
                <a:close/>
              </a:path>
            </a:pathLst>
          </a:custGeom>
          <a:solidFill>
            <a:schemeClr val="tx2">
              <a:lumMod val="50000"/>
            </a:schemeClr>
          </a:solidFill>
          <a:ln w="12700" cap="flat">
            <a:noFill/>
            <a:miter lim="400000"/>
          </a:ln>
          <a:effectLst/>
        </p:spPr>
        <p:txBody>
          <a:bodyPr wrap="square" lIns="35717" tIns="35717" rIns="35717" bIns="35717" numCol="1" anchor="ctr">
            <a:noAutofit/>
          </a:bodyPr>
          <a:lstStyle/>
          <a:p>
            <a:endParaRPr/>
          </a:p>
        </p:txBody>
      </p:sp>
      <p:sp>
        <p:nvSpPr>
          <p:cNvPr id="29" name="Shape 157"/>
          <p:cNvSpPr/>
          <p:nvPr/>
        </p:nvSpPr>
        <p:spPr>
          <a:xfrm rot="10800000">
            <a:off x="-41" y="6429136"/>
            <a:ext cx="9157785" cy="447229"/>
          </a:xfrm>
          <a:custGeom>
            <a:avLst/>
            <a:gdLst>
              <a:gd name="connsiteX0" fmla="*/ 0 w 21600"/>
              <a:gd name="connsiteY0" fmla="*/ 21600 h 21600"/>
              <a:gd name="connsiteX1" fmla="*/ 14 w 21600"/>
              <a:gd name="connsiteY1" fmla="*/ 0 h 21600"/>
              <a:gd name="connsiteX2" fmla="*/ 21600 w 21600"/>
              <a:gd name="connsiteY2" fmla="*/ 994 h 21600"/>
              <a:gd name="connsiteX3" fmla="*/ 21600 w 21600"/>
              <a:gd name="connsiteY3" fmla="*/ 9514 h 21600"/>
              <a:gd name="connsiteX4" fmla="*/ 6491 w 21600"/>
              <a:gd name="connsiteY4" fmla="*/ 21481 h 21600"/>
              <a:gd name="connsiteX5" fmla="*/ 0 w 21600"/>
              <a:gd name="connsiteY5" fmla="*/ 21600 h 21600"/>
              <a:gd name="connsiteX0" fmla="*/ 0 w 21600"/>
              <a:gd name="connsiteY0" fmla="*/ 22525 h 22525"/>
              <a:gd name="connsiteX1" fmla="*/ 14 w 21600"/>
              <a:gd name="connsiteY1" fmla="*/ 925 h 22525"/>
              <a:gd name="connsiteX2" fmla="*/ 21600 w 21600"/>
              <a:gd name="connsiteY2" fmla="*/ 0 h 22525"/>
              <a:gd name="connsiteX3" fmla="*/ 21600 w 21600"/>
              <a:gd name="connsiteY3" fmla="*/ 10439 h 22525"/>
              <a:gd name="connsiteX4" fmla="*/ 6491 w 21600"/>
              <a:gd name="connsiteY4" fmla="*/ 22406 h 22525"/>
              <a:gd name="connsiteX5" fmla="*/ 0 w 21600"/>
              <a:gd name="connsiteY5" fmla="*/ 22525 h 22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00" h="22525" extrusionOk="0">
                <a:moveTo>
                  <a:pt x="0" y="22525"/>
                </a:moveTo>
                <a:cubicBezTo>
                  <a:pt x="5" y="15325"/>
                  <a:pt x="9" y="8125"/>
                  <a:pt x="14" y="925"/>
                </a:cubicBezTo>
                <a:lnTo>
                  <a:pt x="21600" y="0"/>
                </a:lnTo>
                <a:lnTo>
                  <a:pt x="21600" y="10439"/>
                </a:lnTo>
                <a:cubicBezTo>
                  <a:pt x="21600" y="10439"/>
                  <a:pt x="12685" y="22406"/>
                  <a:pt x="6491" y="22406"/>
                </a:cubicBezTo>
                <a:cubicBezTo>
                  <a:pt x="297" y="22406"/>
                  <a:pt x="0" y="22525"/>
                  <a:pt x="0" y="22525"/>
                </a:cubicBezTo>
                <a:close/>
              </a:path>
            </a:pathLst>
          </a:custGeom>
          <a:solidFill>
            <a:schemeClr val="accent1">
              <a:lumMod val="75000"/>
            </a:schemeClr>
          </a:solidFill>
          <a:ln w="12700" cap="flat">
            <a:noFill/>
            <a:miter lim="400000"/>
          </a:ln>
          <a:effectLst/>
        </p:spPr>
        <p:txBody>
          <a:bodyPr wrap="square" lIns="35717" tIns="35717" rIns="35717" bIns="35717" numCol="1" anchor="ctr">
            <a:noAutofit/>
          </a:bodyPr>
          <a:lstStyle/>
          <a:p>
            <a:endParaRPr dirty="0"/>
          </a:p>
        </p:txBody>
      </p:sp>
      <p:sp>
        <p:nvSpPr>
          <p:cNvPr id="30" name="Shape 159"/>
          <p:cNvSpPr/>
          <p:nvPr/>
        </p:nvSpPr>
        <p:spPr>
          <a:xfrm>
            <a:off x="4606250" y="6531313"/>
            <a:ext cx="4339829" cy="22602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5717" tIns="35717" rIns="35717" bIns="35717" numCol="1" anchor="ctr">
            <a:spAutoFit/>
          </a:bodyPr>
          <a:lstStyle>
            <a:lvl1pPr algn="r"/>
          </a:lstStyle>
          <a:p>
            <a:r>
              <a:rPr lang="it-IT" sz="1000" dirty="0">
                <a:solidFill>
                  <a:schemeClr val="bg1"/>
                </a:solidFill>
              </a:rPr>
              <a:t>Mirko Forti– Dipartimento di Giurisprudenza</a:t>
            </a:r>
            <a:endParaRPr sz="1000" dirty="0">
              <a:solidFill>
                <a:schemeClr val="bg1"/>
              </a:solidFill>
            </a:endParaRPr>
          </a:p>
        </p:txBody>
      </p:sp>
      <p:pic>
        <p:nvPicPr>
          <p:cNvPr id="2" name="Immagine 1">
            <a:extLst>
              <a:ext uri="{FF2B5EF4-FFF2-40B4-BE49-F238E27FC236}">
                <a16:creationId xmlns:a16="http://schemas.microsoft.com/office/drawing/2014/main" id="{1D67F64A-51B8-49AB-9E1D-D206A4D50486}"/>
              </a:ext>
            </a:extLst>
          </p:cNvPr>
          <p:cNvPicPr>
            <a:picLocks noChangeAspect="1"/>
          </p:cNvPicPr>
          <p:nvPr/>
        </p:nvPicPr>
        <p:blipFill>
          <a:blip r:embed="rId3"/>
          <a:stretch>
            <a:fillRect/>
          </a:stretch>
        </p:blipFill>
        <p:spPr>
          <a:xfrm>
            <a:off x="-19128" y="0"/>
            <a:ext cx="1493649" cy="932769"/>
          </a:xfrm>
          <a:prstGeom prst="rect">
            <a:avLst/>
          </a:prstGeom>
        </p:spPr>
      </p:pic>
      <p:sp>
        <p:nvSpPr>
          <p:cNvPr id="8" name="CasellaDiTesto 7">
            <a:extLst>
              <a:ext uri="{FF2B5EF4-FFF2-40B4-BE49-F238E27FC236}">
                <a16:creationId xmlns:a16="http://schemas.microsoft.com/office/drawing/2014/main" id="{5539D1E4-6277-48C6-9038-3EDCA834C795}"/>
              </a:ext>
            </a:extLst>
          </p:cNvPr>
          <p:cNvSpPr txBox="1"/>
          <p:nvPr/>
        </p:nvSpPr>
        <p:spPr>
          <a:xfrm>
            <a:off x="1577009" y="944734"/>
            <a:ext cx="6467061" cy="400110"/>
          </a:xfrm>
          <a:prstGeom prst="rect">
            <a:avLst/>
          </a:prstGeom>
          <a:noFill/>
        </p:spPr>
        <p:txBody>
          <a:bodyPr wrap="square" rtlCol="0">
            <a:spAutoFit/>
          </a:bodyPr>
          <a:lstStyle/>
          <a:p>
            <a:pPr algn="ctr"/>
            <a:r>
              <a:rPr lang="it-IT" sz="2000" b="1" i="1" dirty="0"/>
              <a:t>Modello etico di riferimento</a:t>
            </a:r>
          </a:p>
        </p:txBody>
      </p:sp>
      <p:sp>
        <p:nvSpPr>
          <p:cNvPr id="3" name="CasellaDiTesto 2">
            <a:extLst>
              <a:ext uri="{FF2B5EF4-FFF2-40B4-BE49-F238E27FC236}">
                <a16:creationId xmlns:a16="http://schemas.microsoft.com/office/drawing/2014/main" id="{E78FFAD3-61AB-4E2D-BF40-5BEF4D42E593}"/>
              </a:ext>
            </a:extLst>
          </p:cNvPr>
          <p:cNvSpPr txBox="1"/>
          <p:nvPr/>
        </p:nvSpPr>
        <p:spPr>
          <a:xfrm>
            <a:off x="371061" y="2802731"/>
            <a:ext cx="8401878" cy="1754326"/>
          </a:xfrm>
          <a:prstGeom prst="rect">
            <a:avLst/>
          </a:prstGeom>
          <a:noFill/>
        </p:spPr>
        <p:txBody>
          <a:bodyPr wrap="square" rtlCol="0">
            <a:spAutoFit/>
          </a:bodyPr>
          <a:lstStyle/>
          <a:p>
            <a:pPr marL="285750" indent="-285750" algn="just">
              <a:buFont typeface="Arial" panose="020B0604020202020204" pitchFamily="34" charset="0"/>
              <a:buChar char="•"/>
            </a:pPr>
            <a:r>
              <a:rPr lang="it-IT" dirty="0"/>
              <a:t>Continuo rapporto tra diritto ed etica.  </a:t>
            </a:r>
          </a:p>
          <a:p>
            <a:pPr marL="285750" indent="-285750" algn="just">
              <a:buFont typeface="Arial" panose="020B0604020202020204" pitchFamily="34" charset="0"/>
              <a:buChar char="•"/>
            </a:pPr>
            <a:endParaRPr lang="it-IT" dirty="0"/>
          </a:p>
          <a:p>
            <a:pPr marL="285750" indent="-285750" algn="just">
              <a:buFont typeface="Arial" panose="020B0604020202020204" pitchFamily="34" charset="0"/>
              <a:buChar char="•"/>
            </a:pPr>
            <a:r>
              <a:rPr lang="it-IT" dirty="0"/>
              <a:t>A quale modello etico stiamo facendo riferimento? Questione strettamente legata a quella culturale. Un determinato sistema di valori produce un conseguente risultato normativo.  La regolamentazione della privacy nel contesto «occidentale» è figlia dell’etica di tale territorio. Come fare integrare il migrante in tale ambito valoriale?</a:t>
            </a:r>
          </a:p>
        </p:txBody>
      </p:sp>
    </p:spTree>
    <p:extLst>
      <p:ext uri="{BB962C8B-B14F-4D97-AF65-F5344CB8AC3E}">
        <p14:creationId xmlns:p14="http://schemas.microsoft.com/office/powerpoint/2010/main" val="30032803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Connettore 1 18"/>
          <p:cNvCxnSpPr/>
          <p:nvPr/>
        </p:nvCxnSpPr>
        <p:spPr>
          <a:xfrm>
            <a:off x="1754235" y="3430708"/>
            <a:ext cx="5631212" cy="0"/>
          </a:xfrm>
          <a:prstGeom prst="line">
            <a:avLst/>
          </a:prstGeom>
          <a:ln w="3175" cmpd="sng">
            <a:solidFill>
              <a:schemeClr val="bg1"/>
            </a:solidFill>
            <a:prstDash val="solid"/>
          </a:ln>
          <a:effectLst/>
        </p:spPr>
        <p:style>
          <a:lnRef idx="2">
            <a:schemeClr val="accent1"/>
          </a:lnRef>
          <a:fillRef idx="0">
            <a:schemeClr val="accent1"/>
          </a:fillRef>
          <a:effectRef idx="1">
            <a:schemeClr val="accent1"/>
          </a:effectRef>
          <a:fontRef idx="minor">
            <a:schemeClr val="tx1"/>
          </a:fontRef>
        </p:style>
      </p:cxnSp>
      <p:sp>
        <p:nvSpPr>
          <p:cNvPr id="27" name="CasellaDiTesto 26"/>
          <p:cNvSpPr txBox="1"/>
          <p:nvPr/>
        </p:nvSpPr>
        <p:spPr>
          <a:xfrm>
            <a:off x="1706099" y="1095801"/>
            <a:ext cx="5604493" cy="400110"/>
          </a:xfrm>
          <a:prstGeom prst="rect">
            <a:avLst/>
          </a:prstGeom>
          <a:noFill/>
        </p:spPr>
        <p:txBody>
          <a:bodyPr wrap="square" rtlCol="0">
            <a:spAutoFit/>
          </a:bodyPr>
          <a:lstStyle/>
          <a:p>
            <a:pPr algn="ctr"/>
            <a:r>
              <a:rPr lang="it-IT" sz="2000" b="1" dirty="0"/>
              <a:t>Riflessioni conclusive</a:t>
            </a:r>
          </a:p>
        </p:txBody>
      </p:sp>
      <p:sp>
        <p:nvSpPr>
          <p:cNvPr id="17" name="Shape 150"/>
          <p:cNvSpPr/>
          <p:nvPr/>
        </p:nvSpPr>
        <p:spPr>
          <a:xfrm>
            <a:off x="-40" y="104425"/>
            <a:ext cx="9157786" cy="83046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4" y="0"/>
                </a:lnTo>
                <a:lnTo>
                  <a:pt x="21600" y="35"/>
                </a:lnTo>
                <a:lnTo>
                  <a:pt x="21600" y="9514"/>
                </a:lnTo>
                <a:cubicBezTo>
                  <a:pt x="21600" y="9514"/>
                  <a:pt x="12685" y="21481"/>
                  <a:pt x="6491" y="21481"/>
                </a:cubicBezTo>
                <a:cubicBezTo>
                  <a:pt x="297" y="21481"/>
                  <a:pt x="0" y="21600"/>
                  <a:pt x="0" y="21600"/>
                </a:cubicBezTo>
                <a:close/>
              </a:path>
            </a:pathLst>
          </a:custGeom>
          <a:solidFill>
            <a:schemeClr val="tx2">
              <a:lumMod val="50000"/>
            </a:schemeClr>
          </a:solidFill>
          <a:ln w="12700" cap="flat">
            <a:noFill/>
            <a:miter lim="400000"/>
          </a:ln>
          <a:effectLst/>
        </p:spPr>
        <p:txBody>
          <a:bodyPr wrap="square" lIns="35717" tIns="35717" rIns="35717" bIns="35717" numCol="1" anchor="ctr">
            <a:noAutofit/>
          </a:bodyPr>
          <a:lstStyle/>
          <a:p>
            <a:endParaRPr/>
          </a:p>
        </p:txBody>
      </p:sp>
      <p:sp>
        <p:nvSpPr>
          <p:cNvPr id="18" name="Shape 151"/>
          <p:cNvSpPr/>
          <p:nvPr/>
        </p:nvSpPr>
        <p:spPr>
          <a:xfrm>
            <a:off x="-4542" y="-40826"/>
            <a:ext cx="9181376" cy="835459"/>
          </a:xfrm>
          <a:custGeom>
            <a:avLst/>
            <a:gdLst>
              <a:gd name="connsiteX0" fmla="*/ 1 w 21601"/>
              <a:gd name="connsiteY0" fmla="*/ 21565 h 21565"/>
              <a:gd name="connsiteX1" fmla="*/ 0 w 21601"/>
              <a:gd name="connsiteY1" fmla="*/ 295 h 21565"/>
              <a:gd name="connsiteX2" fmla="*/ 21601 w 21601"/>
              <a:gd name="connsiteY2" fmla="*/ 0 h 21565"/>
              <a:gd name="connsiteX3" fmla="*/ 21601 w 21601"/>
              <a:gd name="connsiteY3" fmla="*/ 9479 h 21565"/>
              <a:gd name="connsiteX4" fmla="*/ 6492 w 21601"/>
              <a:gd name="connsiteY4" fmla="*/ 21446 h 21565"/>
              <a:gd name="connsiteX5" fmla="*/ 1 w 21601"/>
              <a:gd name="connsiteY5" fmla="*/ 21565 h 21565"/>
              <a:gd name="connsiteX0" fmla="*/ 1 w 21601"/>
              <a:gd name="connsiteY0" fmla="*/ 21565 h 21565"/>
              <a:gd name="connsiteX1" fmla="*/ 0 w 21601"/>
              <a:gd name="connsiteY1" fmla="*/ 130 h 21565"/>
              <a:gd name="connsiteX2" fmla="*/ 21601 w 21601"/>
              <a:gd name="connsiteY2" fmla="*/ 0 h 21565"/>
              <a:gd name="connsiteX3" fmla="*/ 21601 w 21601"/>
              <a:gd name="connsiteY3" fmla="*/ 9479 h 21565"/>
              <a:gd name="connsiteX4" fmla="*/ 6492 w 21601"/>
              <a:gd name="connsiteY4" fmla="*/ 21446 h 21565"/>
              <a:gd name="connsiteX5" fmla="*/ 1 w 21601"/>
              <a:gd name="connsiteY5" fmla="*/ 21565 h 21565"/>
              <a:gd name="connsiteX0" fmla="*/ 1 w 21601"/>
              <a:gd name="connsiteY0" fmla="*/ 21435 h 21435"/>
              <a:gd name="connsiteX1" fmla="*/ 0 w 21601"/>
              <a:gd name="connsiteY1" fmla="*/ 0 h 21435"/>
              <a:gd name="connsiteX2" fmla="*/ 21601 w 21601"/>
              <a:gd name="connsiteY2" fmla="*/ 35 h 21435"/>
              <a:gd name="connsiteX3" fmla="*/ 21601 w 21601"/>
              <a:gd name="connsiteY3" fmla="*/ 9349 h 21435"/>
              <a:gd name="connsiteX4" fmla="*/ 6492 w 21601"/>
              <a:gd name="connsiteY4" fmla="*/ 21316 h 21435"/>
              <a:gd name="connsiteX5" fmla="*/ 1 w 21601"/>
              <a:gd name="connsiteY5" fmla="*/ 21435 h 21435"/>
              <a:gd name="connsiteX0" fmla="*/ 1 w 21601"/>
              <a:gd name="connsiteY0" fmla="*/ 21435 h 21435"/>
              <a:gd name="connsiteX1" fmla="*/ 0 w 21601"/>
              <a:gd name="connsiteY1" fmla="*/ 0 h 21435"/>
              <a:gd name="connsiteX2" fmla="*/ 21601 w 21601"/>
              <a:gd name="connsiteY2" fmla="*/ 35 h 21435"/>
              <a:gd name="connsiteX3" fmla="*/ 21601 w 21601"/>
              <a:gd name="connsiteY3" fmla="*/ 9349 h 21435"/>
              <a:gd name="connsiteX4" fmla="*/ 6492 w 21601"/>
              <a:gd name="connsiteY4" fmla="*/ 21316 h 21435"/>
              <a:gd name="connsiteX5" fmla="*/ 1 w 21601"/>
              <a:gd name="connsiteY5" fmla="*/ 21435 h 21435"/>
              <a:gd name="connsiteX0" fmla="*/ 1 w 21631"/>
              <a:gd name="connsiteY0" fmla="*/ 21435 h 21435"/>
              <a:gd name="connsiteX1" fmla="*/ 0 w 21631"/>
              <a:gd name="connsiteY1" fmla="*/ 0 h 21435"/>
              <a:gd name="connsiteX2" fmla="*/ 21631 w 21631"/>
              <a:gd name="connsiteY2" fmla="*/ 696 h 21435"/>
              <a:gd name="connsiteX3" fmla="*/ 21601 w 21631"/>
              <a:gd name="connsiteY3" fmla="*/ 9349 h 21435"/>
              <a:gd name="connsiteX4" fmla="*/ 6492 w 21631"/>
              <a:gd name="connsiteY4" fmla="*/ 21316 h 21435"/>
              <a:gd name="connsiteX5" fmla="*/ 1 w 21631"/>
              <a:gd name="connsiteY5" fmla="*/ 21435 h 21435"/>
              <a:gd name="connsiteX0" fmla="*/ 1 w 21646"/>
              <a:gd name="connsiteY0" fmla="*/ 21730 h 21730"/>
              <a:gd name="connsiteX1" fmla="*/ 0 w 21646"/>
              <a:gd name="connsiteY1" fmla="*/ 295 h 21730"/>
              <a:gd name="connsiteX2" fmla="*/ 21646 w 21646"/>
              <a:gd name="connsiteY2" fmla="*/ 0 h 21730"/>
              <a:gd name="connsiteX3" fmla="*/ 21601 w 21646"/>
              <a:gd name="connsiteY3" fmla="*/ 9644 h 21730"/>
              <a:gd name="connsiteX4" fmla="*/ 6492 w 21646"/>
              <a:gd name="connsiteY4" fmla="*/ 21611 h 21730"/>
              <a:gd name="connsiteX5" fmla="*/ 1 w 21646"/>
              <a:gd name="connsiteY5" fmla="*/ 21730 h 2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46" h="21730" extrusionOk="0">
                <a:moveTo>
                  <a:pt x="1" y="21730"/>
                </a:moveTo>
                <a:cubicBezTo>
                  <a:pt x="1" y="14640"/>
                  <a:pt x="0" y="7385"/>
                  <a:pt x="0" y="295"/>
                </a:cubicBezTo>
                <a:lnTo>
                  <a:pt x="21646" y="0"/>
                </a:lnTo>
                <a:cubicBezTo>
                  <a:pt x="21636" y="2884"/>
                  <a:pt x="21611" y="6760"/>
                  <a:pt x="21601" y="9644"/>
                </a:cubicBezTo>
                <a:cubicBezTo>
                  <a:pt x="21601" y="9644"/>
                  <a:pt x="12686" y="21611"/>
                  <a:pt x="6492" y="21611"/>
                </a:cubicBezTo>
                <a:cubicBezTo>
                  <a:pt x="298" y="21611"/>
                  <a:pt x="1" y="21730"/>
                  <a:pt x="1" y="21730"/>
                </a:cubicBezTo>
                <a:close/>
              </a:path>
            </a:pathLst>
          </a:custGeom>
          <a:solidFill>
            <a:schemeClr val="accent1">
              <a:lumMod val="75000"/>
            </a:schemeClr>
          </a:solidFill>
          <a:ln w="12700" cap="flat">
            <a:noFill/>
            <a:miter lim="400000"/>
          </a:ln>
          <a:effectLst/>
        </p:spPr>
        <p:txBody>
          <a:bodyPr wrap="square" lIns="35717" tIns="35717" rIns="35717" bIns="35717" numCol="1" anchor="ctr">
            <a:noAutofit/>
          </a:bodyPr>
          <a:lstStyle/>
          <a:p>
            <a:pPr algn="ctr"/>
            <a:r>
              <a:rPr lang="it-IT" sz="1600" dirty="0">
                <a:solidFill>
                  <a:schemeClr val="bg1"/>
                </a:solidFill>
              </a:rPr>
              <a:t>La tutela dei dati personali nell’ambito dei fenomeni migratori</a:t>
            </a:r>
            <a:endParaRPr sz="1600" dirty="0">
              <a:solidFill>
                <a:schemeClr val="bg1"/>
              </a:solidFill>
            </a:endParaRPr>
          </a:p>
        </p:txBody>
      </p:sp>
      <p:sp>
        <p:nvSpPr>
          <p:cNvPr id="21" name="Shape 153"/>
          <p:cNvSpPr/>
          <p:nvPr/>
        </p:nvSpPr>
        <p:spPr>
          <a:xfrm>
            <a:off x="1704356" y="79514"/>
            <a:ext cx="5491787" cy="318353"/>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5717" tIns="35717" rIns="35717" bIns="35717" numCol="1" anchor="t">
            <a:spAutoFit/>
          </a:bodyPr>
          <a:lstStyle/>
          <a:p>
            <a:endParaRPr sz="1600" i="1" dirty="0">
              <a:solidFill>
                <a:schemeClr val="bg1"/>
              </a:solidFill>
              <a:latin typeface="+mj-lt"/>
              <a:cs typeface="Cali"/>
            </a:endParaRPr>
          </a:p>
        </p:txBody>
      </p:sp>
      <p:sp>
        <p:nvSpPr>
          <p:cNvPr id="28" name="Shape 156"/>
          <p:cNvSpPr/>
          <p:nvPr/>
        </p:nvSpPr>
        <p:spPr>
          <a:xfrm rot="10800000">
            <a:off x="-4119" y="6341349"/>
            <a:ext cx="9157785" cy="47351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4" y="0"/>
                </a:lnTo>
                <a:lnTo>
                  <a:pt x="21600" y="35"/>
                </a:lnTo>
                <a:lnTo>
                  <a:pt x="21600" y="9514"/>
                </a:lnTo>
                <a:cubicBezTo>
                  <a:pt x="21600" y="9514"/>
                  <a:pt x="12685" y="21481"/>
                  <a:pt x="6491" y="21481"/>
                </a:cubicBezTo>
                <a:cubicBezTo>
                  <a:pt x="297" y="21481"/>
                  <a:pt x="0" y="21600"/>
                  <a:pt x="0" y="21600"/>
                </a:cubicBezTo>
                <a:close/>
              </a:path>
            </a:pathLst>
          </a:custGeom>
          <a:solidFill>
            <a:schemeClr val="tx2">
              <a:lumMod val="50000"/>
            </a:schemeClr>
          </a:solidFill>
          <a:ln w="12700" cap="flat">
            <a:noFill/>
            <a:miter lim="400000"/>
          </a:ln>
          <a:effectLst/>
        </p:spPr>
        <p:txBody>
          <a:bodyPr wrap="square" lIns="35717" tIns="35717" rIns="35717" bIns="35717" numCol="1" anchor="ctr">
            <a:noAutofit/>
          </a:bodyPr>
          <a:lstStyle/>
          <a:p>
            <a:endParaRPr/>
          </a:p>
        </p:txBody>
      </p:sp>
      <p:sp>
        <p:nvSpPr>
          <p:cNvPr id="29" name="Shape 157"/>
          <p:cNvSpPr/>
          <p:nvPr/>
        </p:nvSpPr>
        <p:spPr>
          <a:xfrm rot="10800000">
            <a:off x="-41" y="6429136"/>
            <a:ext cx="9157785" cy="447229"/>
          </a:xfrm>
          <a:custGeom>
            <a:avLst/>
            <a:gdLst>
              <a:gd name="connsiteX0" fmla="*/ 0 w 21600"/>
              <a:gd name="connsiteY0" fmla="*/ 21600 h 21600"/>
              <a:gd name="connsiteX1" fmla="*/ 14 w 21600"/>
              <a:gd name="connsiteY1" fmla="*/ 0 h 21600"/>
              <a:gd name="connsiteX2" fmla="*/ 21600 w 21600"/>
              <a:gd name="connsiteY2" fmla="*/ 994 h 21600"/>
              <a:gd name="connsiteX3" fmla="*/ 21600 w 21600"/>
              <a:gd name="connsiteY3" fmla="*/ 9514 h 21600"/>
              <a:gd name="connsiteX4" fmla="*/ 6491 w 21600"/>
              <a:gd name="connsiteY4" fmla="*/ 21481 h 21600"/>
              <a:gd name="connsiteX5" fmla="*/ 0 w 21600"/>
              <a:gd name="connsiteY5" fmla="*/ 21600 h 21600"/>
              <a:gd name="connsiteX0" fmla="*/ 0 w 21600"/>
              <a:gd name="connsiteY0" fmla="*/ 22525 h 22525"/>
              <a:gd name="connsiteX1" fmla="*/ 14 w 21600"/>
              <a:gd name="connsiteY1" fmla="*/ 925 h 22525"/>
              <a:gd name="connsiteX2" fmla="*/ 21600 w 21600"/>
              <a:gd name="connsiteY2" fmla="*/ 0 h 22525"/>
              <a:gd name="connsiteX3" fmla="*/ 21600 w 21600"/>
              <a:gd name="connsiteY3" fmla="*/ 10439 h 22525"/>
              <a:gd name="connsiteX4" fmla="*/ 6491 w 21600"/>
              <a:gd name="connsiteY4" fmla="*/ 22406 h 22525"/>
              <a:gd name="connsiteX5" fmla="*/ 0 w 21600"/>
              <a:gd name="connsiteY5" fmla="*/ 22525 h 22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00" h="22525" extrusionOk="0">
                <a:moveTo>
                  <a:pt x="0" y="22525"/>
                </a:moveTo>
                <a:cubicBezTo>
                  <a:pt x="5" y="15325"/>
                  <a:pt x="9" y="8125"/>
                  <a:pt x="14" y="925"/>
                </a:cubicBezTo>
                <a:lnTo>
                  <a:pt x="21600" y="0"/>
                </a:lnTo>
                <a:lnTo>
                  <a:pt x="21600" y="10439"/>
                </a:lnTo>
                <a:cubicBezTo>
                  <a:pt x="21600" y="10439"/>
                  <a:pt x="12685" y="22406"/>
                  <a:pt x="6491" y="22406"/>
                </a:cubicBezTo>
                <a:cubicBezTo>
                  <a:pt x="297" y="22406"/>
                  <a:pt x="0" y="22525"/>
                  <a:pt x="0" y="22525"/>
                </a:cubicBezTo>
                <a:close/>
              </a:path>
            </a:pathLst>
          </a:custGeom>
          <a:solidFill>
            <a:schemeClr val="accent1">
              <a:lumMod val="75000"/>
            </a:schemeClr>
          </a:solidFill>
          <a:ln w="12700" cap="flat">
            <a:noFill/>
            <a:miter lim="400000"/>
          </a:ln>
          <a:effectLst/>
        </p:spPr>
        <p:txBody>
          <a:bodyPr wrap="square" lIns="35717" tIns="35717" rIns="35717" bIns="35717" numCol="1" anchor="ctr">
            <a:noAutofit/>
          </a:bodyPr>
          <a:lstStyle/>
          <a:p>
            <a:endParaRPr dirty="0"/>
          </a:p>
        </p:txBody>
      </p:sp>
      <p:sp>
        <p:nvSpPr>
          <p:cNvPr id="30" name="Shape 159"/>
          <p:cNvSpPr/>
          <p:nvPr/>
        </p:nvSpPr>
        <p:spPr>
          <a:xfrm>
            <a:off x="4606250" y="6531313"/>
            <a:ext cx="4339829" cy="22602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5717" tIns="35717" rIns="35717" bIns="35717" numCol="1" anchor="ctr">
            <a:spAutoFit/>
          </a:bodyPr>
          <a:lstStyle>
            <a:lvl1pPr algn="r"/>
          </a:lstStyle>
          <a:p>
            <a:r>
              <a:rPr lang="it-IT" sz="1000" dirty="0">
                <a:solidFill>
                  <a:schemeClr val="bg1"/>
                </a:solidFill>
              </a:rPr>
              <a:t>Mirko Forti– Dipartimento di Giurisprudenza</a:t>
            </a:r>
            <a:endParaRPr sz="1000" dirty="0">
              <a:solidFill>
                <a:schemeClr val="bg1"/>
              </a:solidFill>
            </a:endParaRPr>
          </a:p>
        </p:txBody>
      </p:sp>
      <p:sp>
        <p:nvSpPr>
          <p:cNvPr id="4" name="CasellaDiTesto 3">
            <a:extLst>
              <a:ext uri="{FF2B5EF4-FFF2-40B4-BE49-F238E27FC236}">
                <a16:creationId xmlns:a16="http://schemas.microsoft.com/office/drawing/2014/main" id="{93EF948D-B88E-4541-8E65-A670E448B733}"/>
              </a:ext>
            </a:extLst>
          </p:cNvPr>
          <p:cNvSpPr txBox="1"/>
          <p:nvPr/>
        </p:nvSpPr>
        <p:spPr>
          <a:xfrm>
            <a:off x="1303569" y="2701836"/>
            <a:ext cx="6735007" cy="369332"/>
          </a:xfrm>
          <a:prstGeom prst="rect">
            <a:avLst/>
          </a:prstGeom>
          <a:noFill/>
        </p:spPr>
        <p:txBody>
          <a:bodyPr wrap="square" rtlCol="0">
            <a:spAutoFit/>
          </a:bodyPr>
          <a:lstStyle/>
          <a:p>
            <a:pPr algn="just"/>
            <a:endParaRPr lang="it-IT" dirty="0"/>
          </a:p>
        </p:txBody>
      </p:sp>
      <p:sp>
        <p:nvSpPr>
          <p:cNvPr id="5" name="CasellaDiTesto 4">
            <a:extLst>
              <a:ext uri="{FF2B5EF4-FFF2-40B4-BE49-F238E27FC236}">
                <a16:creationId xmlns:a16="http://schemas.microsoft.com/office/drawing/2014/main" id="{BEA0C6A5-82C6-48DD-A344-532B4D61A144}"/>
              </a:ext>
            </a:extLst>
          </p:cNvPr>
          <p:cNvSpPr txBox="1"/>
          <p:nvPr/>
        </p:nvSpPr>
        <p:spPr>
          <a:xfrm>
            <a:off x="368761" y="1791849"/>
            <a:ext cx="8577318" cy="2031325"/>
          </a:xfrm>
          <a:prstGeom prst="rect">
            <a:avLst/>
          </a:prstGeom>
          <a:noFill/>
        </p:spPr>
        <p:txBody>
          <a:bodyPr wrap="square" rtlCol="0">
            <a:spAutoFit/>
          </a:bodyPr>
          <a:lstStyle/>
          <a:p>
            <a:pPr algn="just"/>
            <a:r>
              <a:rPr lang="en-US" i="1" dirty="0"/>
              <a:t>“You arrive at a refugee camp, hungry and desperate. To access food and basic necessities, you have to agree to provide biometric data – iris and fingerprint scans. Several years hence, you are living in a country which passes a new law asserting jurisdiction over data stored in the cloud by the organization that helped you. By taking your fingerprint, the security services can now find out not only your ethnicity or immigration status but your movements, consumer patterns and financial situation. In some instances the pressure is happening real-time, as data is collected”. (</a:t>
            </a:r>
            <a:r>
              <a:rPr lang="en-US" i="1" dirty="0" err="1"/>
              <a:t>B.Hayes</a:t>
            </a:r>
            <a:r>
              <a:rPr lang="en-US" i="1" dirty="0"/>
              <a:t>)</a:t>
            </a:r>
            <a:endParaRPr lang="it-IT" i="1" dirty="0"/>
          </a:p>
        </p:txBody>
      </p:sp>
      <p:pic>
        <p:nvPicPr>
          <p:cNvPr id="3" name="Immagine 2">
            <a:extLst>
              <a:ext uri="{FF2B5EF4-FFF2-40B4-BE49-F238E27FC236}">
                <a16:creationId xmlns:a16="http://schemas.microsoft.com/office/drawing/2014/main" id="{F781D7F3-F4A0-4703-827C-DA8E93CF7A89}"/>
              </a:ext>
            </a:extLst>
          </p:cNvPr>
          <p:cNvPicPr>
            <a:picLocks noChangeAspect="1"/>
          </p:cNvPicPr>
          <p:nvPr/>
        </p:nvPicPr>
        <p:blipFill>
          <a:blip r:embed="rId2"/>
          <a:stretch>
            <a:fillRect/>
          </a:stretch>
        </p:blipFill>
        <p:spPr>
          <a:xfrm>
            <a:off x="-4542" y="-20235"/>
            <a:ext cx="1493649" cy="932769"/>
          </a:xfrm>
          <a:prstGeom prst="rect">
            <a:avLst/>
          </a:prstGeom>
        </p:spPr>
      </p:pic>
      <p:sp>
        <p:nvSpPr>
          <p:cNvPr id="2" name="CasellaDiTesto 1">
            <a:extLst>
              <a:ext uri="{FF2B5EF4-FFF2-40B4-BE49-F238E27FC236}">
                <a16:creationId xmlns:a16="http://schemas.microsoft.com/office/drawing/2014/main" id="{9519AA75-D203-45CB-85AB-7465F7F7E90B}"/>
              </a:ext>
            </a:extLst>
          </p:cNvPr>
          <p:cNvSpPr txBox="1"/>
          <p:nvPr/>
        </p:nvSpPr>
        <p:spPr>
          <a:xfrm>
            <a:off x="368761" y="4136813"/>
            <a:ext cx="8430683" cy="1200329"/>
          </a:xfrm>
          <a:prstGeom prst="rect">
            <a:avLst/>
          </a:prstGeom>
          <a:noFill/>
        </p:spPr>
        <p:txBody>
          <a:bodyPr wrap="square" rtlCol="0">
            <a:spAutoFit/>
          </a:bodyPr>
          <a:lstStyle/>
          <a:p>
            <a:pPr algn="just"/>
            <a:r>
              <a:rPr lang="it-IT" dirty="0"/>
              <a:t>L’utilizzo dei dati personali ha una funzione importante nella gestione dei flussi migratori, ma può rivelare anche aspetti negativi causati da un utilizzo improprio delle informazioni. La continua profilazione dei soggetti migranti può incidere anche su ulteriori diritti personali, come la libertà di parola e di espressione.</a:t>
            </a:r>
          </a:p>
        </p:txBody>
      </p:sp>
    </p:spTree>
    <p:extLst>
      <p:ext uri="{BB962C8B-B14F-4D97-AF65-F5344CB8AC3E}">
        <p14:creationId xmlns:p14="http://schemas.microsoft.com/office/powerpoint/2010/main" val="32032141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Connettore 1 18"/>
          <p:cNvCxnSpPr/>
          <p:nvPr/>
        </p:nvCxnSpPr>
        <p:spPr>
          <a:xfrm>
            <a:off x="1754235" y="3430708"/>
            <a:ext cx="5631212" cy="0"/>
          </a:xfrm>
          <a:prstGeom prst="line">
            <a:avLst/>
          </a:prstGeom>
          <a:ln w="3175" cmpd="sng">
            <a:solidFill>
              <a:schemeClr val="bg1"/>
            </a:solidFill>
            <a:prstDash val="solid"/>
          </a:ln>
          <a:effectLst/>
        </p:spPr>
        <p:style>
          <a:lnRef idx="2">
            <a:schemeClr val="accent1"/>
          </a:lnRef>
          <a:fillRef idx="0">
            <a:schemeClr val="accent1"/>
          </a:fillRef>
          <a:effectRef idx="1">
            <a:schemeClr val="accent1"/>
          </a:effectRef>
          <a:fontRef idx="minor">
            <a:schemeClr val="tx1"/>
          </a:fontRef>
        </p:style>
      </p:cxnSp>
      <p:sp>
        <p:nvSpPr>
          <p:cNvPr id="27" name="CasellaDiTesto 26"/>
          <p:cNvSpPr txBox="1"/>
          <p:nvPr/>
        </p:nvSpPr>
        <p:spPr>
          <a:xfrm>
            <a:off x="1706099" y="1095801"/>
            <a:ext cx="5604493" cy="400110"/>
          </a:xfrm>
          <a:prstGeom prst="rect">
            <a:avLst/>
          </a:prstGeom>
          <a:noFill/>
        </p:spPr>
        <p:txBody>
          <a:bodyPr wrap="square" rtlCol="0">
            <a:spAutoFit/>
          </a:bodyPr>
          <a:lstStyle/>
          <a:p>
            <a:pPr algn="ctr"/>
            <a:r>
              <a:rPr lang="it-IT" sz="2000" b="1" dirty="0"/>
              <a:t>Riflessioni conclusive</a:t>
            </a:r>
          </a:p>
        </p:txBody>
      </p:sp>
      <p:sp>
        <p:nvSpPr>
          <p:cNvPr id="17" name="Shape 150"/>
          <p:cNvSpPr/>
          <p:nvPr/>
        </p:nvSpPr>
        <p:spPr>
          <a:xfrm>
            <a:off x="-40" y="104425"/>
            <a:ext cx="9157786" cy="83046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4" y="0"/>
                </a:lnTo>
                <a:lnTo>
                  <a:pt x="21600" y="35"/>
                </a:lnTo>
                <a:lnTo>
                  <a:pt x="21600" y="9514"/>
                </a:lnTo>
                <a:cubicBezTo>
                  <a:pt x="21600" y="9514"/>
                  <a:pt x="12685" y="21481"/>
                  <a:pt x="6491" y="21481"/>
                </a:cubicBezTo>
                <a:cubicBezTo>
                  <a:pt x="297" y="21481"/>
                  <a:pt x="0" y="21600"/>
                  <a:pt x="0" y="21600"/>
                </a:cubicBezTo>
                <a:close/>
              </a:path>
            </a:pathLst>
          </a:custGeom>
          <a:solidFill>
            <a:schemeClr val="tx2">
              <a:lumMod val="50000"/>
            </a:schemeClr>
          </a:solidFill>
          <a:ln w="12700" cap="flat">
            <a:noFill/>
            <a:miter lim="400000"/>
          </a:ln>
          <a:effectLst/>
        </p:spPr>
        <p:txBody>
          <a:bodyPr wrap="square" lIns="35717" tIns="35717" rIns="35717" bIns="35717" numCol="1" anchor="ctr">
            <a:noAutofit/>
          </a:bodyPr>
          <a:lstStyle/>
          <a:p>
            <a:endParaRPr/>
          </a:p>
        </p:txBody>
      </p:sp>
      <p:sp>
        <p:nvSpPr>
          <p:cNvPr id="18" name="Shape 151"/>
          <p:cNvSpPr/>
          <p:nvPr/>
        </p:nvSpPr>
        <p:spPr>
          <a:xfrm>
            <a:off x="-4542" y="-40826"/>
            <a:ext cx="9181376" cy="835459"/>
          </a:xfrm>
          <a:custGeom>
            <a:avLst/>
            <a:gdLst>
              <a:gd name="connsiteX0" fmla="*/ 1 w 21601"/>
              <a:gd name="connsiteY0" fmla="*/ 21565 h 21565"/>
              <a:gd name="connsiteX1" fmla="*/ 0 w 21601"/>
              <a:gd name="connsiteY1" fmla="*/ 295 h 21565"/>
              <a:gd name="connsiteX2" fmla="*/ 21601 w 21601"/>
              <a:gd name="connsiteY2" fmla="*/ 0 h 21565"/>
              <a:gd name="connsiteX3" fmla="*/ 21601 w 21601"/>
              <a:gd name="connsiteY3" fmla="*/ 9479 h 21565"/>
              <a:gd name="connsiteX4" fmla="*/ 6492 w 21601"/>
              <a:gd name="connsiteY4" fmla="*/ 21446 h 21565"/>
              <a:gd name="connsiteX5" fmla="*/ 1 w 21601"/>
              <a:gd name="connsiteY5" fmla="*/ 21565 h 21565"/>
              <a:gd name="connsiteX0" fmla="*/ 1 w 21601"/>
              <a:gd name="connsiteY0" fmla="*/ 21565 h 21565"/>
              <a:gd name="connsiteX1" fmla="*/ 0 w 21601"/>
              <a:gd name="connsiteY1" fmla="*/ 130 h 21565"/>
              <a:gd name="connsiteX2" fmla="*/ 21601 w 21601"/>
              <a:gd name="connsiteY2" fmla="*/ 0 h 21565"/>
              <a:gd name="connsiteX3" fmla="*/ 21601 w 21601"/>
              <a:gd name="connsiteY3" fmla="*/ 9479 h 21565"/>
              <a:gd name="connsiteX4" fmla="*/ 6492 w 21601"/>
              <a:gd name="connsiteY4" fmla="*/ 21446 h 21565"/>
              <a:gd name="connsiteX5" fmla="*/ 1 w 21601"/>
              <a:gd name="connsiteY5" fmla="*/ 21565 h 21565"/>
              <a:gd name="connsiteX0" fmla="*/ 1 w 21601"/>
              <a:gd name="connsiteY0" fmla="*/ 21435 h 21435"/>
              <a:gd name="connsiteX1" fmla="*/ 0 w 21601"/>
              <a:gd name="connsiteY1" fmla="*/ 0 h 21435"/>
              <a:gd name="connsiteX2" fmla="*/ 21601 w 21601"/>
              <a:gd name="connsiteY2" fmla="*/ 35 h 21435"/>
              <a:gd name="connsiteX3" fmla="*/ 21601 w 21601"/>
              <a:gd name="connsiteY3" fmla="*/ 9349 h 21435"/>
              <a:gd name="connsiteX4" fmla="*/ 6492 w 21601"/>
              <a:gd name="connsiteY4" fmla="*/ 21316 h 21435"/>
              <a:gd name="connsiteX5" fmla="*/ 1 w 21601"/>
              <a:gd name="connsiteY5" fmla="*/ 21435 h 21435"/>
              <a:gd name="connsiteX0" fmla="*/ 1 w 21601"/>
              <a:gd name="connsiteY0" fmla="*/ 21435 h 21435"/>
              <a:gd name="connsiteX1" fmla="*/ 0 w 21601"/>
              <a:gd name="connsiteY1" fmla="*/ 0 h 21435"/>
              <a:gd name="connsiteX2" fmla="*/ 21601 w 21601"/>
              <a:gd name="connsiteY2" fmla="*/ 35 h 21435"/>
              <a:gd name="connsiteX3" fmla="*/ 21601 w 21601"/>
              <a:gd name="connsiteY3" fmla="*/ 9349 h 21435"/>
              <a:gd name="connsiteX4" fmla="*/ 6492 w 21601"/>
              <a:gd name="connsiteY4" fmla="*/ 21316 h 21435"/>
              <a:gd name="connsiteX5" fmla="*/ 1 w 21601"/>
              <a:gd name="connsiteY5" fmla="*/ 21435 h 21435"/>
              <a:gd name="connsiteX0" fmla="*/ 1 w 21631"/>
              <a:gd name="connsiteY0" fmla="*/ 21435 h 21435"/>
              <a:gd name="connsiteX1" fmla="*/ 0 w 21631"/>
              <a:gd name="connsiteY1" fmla="*/ 0 h 21435"/>
              <a:gd name="connsiteX2" fmla="*/ 21631 w 21631"/>
              <a:gd name="connsiteY2" fmla="*/ 696 h 21435"/>
              <a:gd name="connsiteX3" fmla="*/ 21601 w 21631"/>
              <a:gd name="connsiteY3" fmla="*/ 9349 h 21435"/>
              <a:gd name="connsiteX4" fmla="*/ 6492 w 21631"/>
              <a:gd name="connsiteY4" fmla="*/ 21316 h 21435"/>
              <a:gd name="connsiteX5" fmla="*/ 1 w 21631"/>
              <a:gd name="connsiteY5" fmla="*/ 21435 h 21435"/>
              <a:gd name="connsiteX0" fmla="*/ 1 w 21646"/>
              <a:gd name="connsiteY0" fmla="*/ 21730 h 21730"/>
              <a:gd name="connsiteX1" fmla="*/ 0 w 21646"/>
              <a:gd name="connsiteY1" fmla="*/ 295 h 21730"/>
              <a:gd name="connsiteX2" fmla="*/ 21646 w 21646"/>
              <a:gd name="connsiteY2" fmla="*/ 0 h 21730"/>
              <a:gd name="connsiteX3" fmla="*/ 21601 w 21646"/>
              <a:gd name="connsiteY3" fmla="*/ 9644 h 21730"/>
              <a:gd name="connsiteX4" fmla="*/ 6492 w 21646"/>
              <a:gd name="connsiteY4" fmla="*/ 21611 h 21730"/>
              <a:gd name="connsiteX5" fmla="*/ 1 w 21646"/>
              <a:gd name="connsiteY5" fmla="*/ 21730 h 2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46" h="21730" extrusionOk="0">
                <a:moveTo>
                  <a:pt x="1" y="21730"/>
                </a:moveTo>
                <a:cubicBezTo>
                  <a:pt x="1" y="14640"/>
                  <a:pt x="0" y="7385"/>
                  <a:pt x="0" y="295"/>
                </a:cubicBezTo>
                <a:lnTo>
                  <a:pt x="21646" y="0"/>
                </a:lnTo>
                <a:cubicBezTo>
                  <a:pt x="21636" y="2884"/>
                  <a:pt x="21611" y="6760"/>
                  <a:pt x="21601" y="9644"/>
                </a:cubicBezTo>
                <a:cubicBezTo>
                  <a:pt x="21601" y="9644"/>
                  <a:pt x="12686" y="21611"/>
                  <a:pt x="6492" y="21611"/>
                </a:cubicBezTo>
                <a:cubicBezTo>
                  <a:pt x="298" y="21611"/>
                  <a:pt x="1" y="21730"/>
                  <a:pt x="1" y="21730"/>
                </a:cubicBezTo>
                <a:close/>
              </a:path>
            </a:pathLst>
          </a:custGeom>
          <a:solidFill>
            <a:schemeClr val="accent1">
              <a:lumMod val="75000"/>
            </a:schemeClr>
          </a:solidFill>
          <a:ln w="12700" cap="flat">
            <a:noFill/>
            <a:miter lim="400000"/>
          </a:ln>
          <a:effectLst/>
        </p:spPr>
        <p:txBody>
          <a:bodyPr wrap="square" lIns="35717" tIns="35717" rIns="35717" bIns="35717" numCol="1" anchor="ctr">
            <a:noAutofit/>
          </a:bodyPr>
          <a:lstStyle/>
          <a:p>
            <a:pPr algn="ctr"/>
            <a:r>
              <a:rPr lang="it-IT" sz="1600" dirty="0">
                <a:solidFill>
                  <a:schemeClr val="bg1"/>
                </a:solidFill>
              </a:rPr>
              <a:t>La tutela dei dati personali nell’ambito dei fenomeni migratori</a:t>
            </a:r>
            <a:endParaRPr sz="1600" dirty="0">
              <a:solidFill>
                <a:schemeClr val="bg1"/>
              </a:solidFill>
            </a:endParaRPr>
          </a:p>
        </p:txBody>
      </p:sp>
      <p:sp>
        <p:nvSpPr>
          <p:cNvPr id="21" name="Shape 153"/>
          <p:cNvSpPr/>
          <p:nvPr/>
        </p:nvSpPr>
        <p:spPr>
          <a:xfrm>
            <a:off x="1704356" y="79514"/>
            <a:ext cx="5491787" cy="318353"/>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5717" tIns="35717" rIns="35717" bIns="35717" numCol="1" anchor="t">
            <a:spAutoFit/>
          </a:bodyPr>
          <a:lstStyle/>
          <a:p>
            <a:endParaRPr sz="1600" i="1" dirty="0">
              <a:solidFill>
                <a:schemeClr val="bg1"/>
              </a:solidFill>
              <a:latin typeface="+mj-lt"/>
              <a:cs typeface="Cali"/>
            </a:endParaRPr>
          </a:p>
        </p:txBody>
      </p:sp>
      <p:sp>
        <p:nvSpPr>
          <p:cNvPr id="28" name="Shape 156"/>
          <p:cNvSpPr/>
          <p:nvPr/>
        </p:nvSpPr>
        <p:spPr>
          <a:xfrm rot="10800000">
            <a:off x="-4119" y="6341349"/>
            <a:ext cx="9157785" cy="47351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4" y="0"/>
                </a:lnTo>
                <a:lnTo>
                  <a:pt x="21600" y="35"/>
                </a:lnTo>
                <a:lnTo>
                  <a:pt x="21600" y="9514"/>
                </a:lnTo>
                <a:cubicBezTo>
                  <a:pt x="21600" y="9514"/>
                  <a:pt x="12685" y="21481"/>
                  <a:pt x="6491" y="21481"/>
                </a:cubicBezTo>
                <a:cubicBezTo>
                  <a:pt x="297" y="21481"/>
                  <a:pt x="0" y="21600"/>
                  <a:pt x="0" y="21600"/>
                </a:cubicBezTo>
                <a:close/>
              </a:path>
            </a:pathLst>
          </a:custGeom>
          <a:solidFill>
            <a:schemeClr val="tx2">
              <a:lumMod val="50000"/>
            </a:schemeClr>
          </a:solidFill>
          <a:ln w="12700" cap="flat">
            <a:noFill/>
            <a:miter lim="400000"/>
          </a:ln>
          <a:effectLst/>
        </p:spPr>
        <p:txBody>
          <a:bodyPr wrap="square" lIns="35717" tIns="35717" rIns="35717" bIns="35717" numCol="1" anchor="ctr">
            <a:noAutofit/>
          </a:bodyPr>
          <a:lstStyle/>
          <a:p>
            <a:endParaRPr/>
          </a:p>
        </p:txBody>
      </p:sp>
      <p:sp>
        <p:nvSpPr>
          <p:cNvPr id="29" name="Shape 157"/>
          <p:cNvSpPr/>
          <p:nvPr/>
        </p:nvSpPr>
        <p:spPr>
          <a:xfrm rot="10800000">
            <a:off x="-41" y="6429136"/>
            <a:ext cx="9157785" cy="447229"/>
          </a:xfrm>
          <a:custGeom>
            <a:avLst/>
            <a:gdLst>
              <a:gd name="connsiteX0" fmla="*/ 0 w 21600"/>
              <a:gd name="connsiteY0" fmla="*/ 21600 h 21600"/>
              <a:gd name="connsiteX1" fmla="*/ 14 w 21600"/>
              <a:gd name="connsiteY1" fmla="*/ 0 h 21600"/>
              <a:gd name="connsiteX2" fmla="*/ 21600 w 21600"/>
              <a:gd name="connsiteY2" fmla="*/ 994 h 21600"/>
              <a:gd name="connsiteX3" fmla="*/ 21600 w 21600"/>
              <a:gd name="connsiteY3" fmla="*/ 9514 h 21600"/>
              <a:gd name="connsiteX4" fmla="*/ 6491 w 21600"/>
              <a:gd name="connsiteY4" fmla="*/ 21481 h 21600"/>
              <a:gd name="connsiteX5" fmla="*/ 0 w 21600"/>
              <a:gd name="connsiteY5" fmla="*/ 21600 h 21600"/>
              <a:gd name="connsiteX0" fmla="*/ 0 w 21600"/>
              <a:gd name="connsiteY0" fmla="*/ 22525 h 22525"/>
              <a:gd name="connsiteX1" fmla="*/ 14 w 21600"/>
              <a:gd name="connsiteY1" fmla="*/ 925 h 22525"/>
              <a:gd name="connsiteX2" fmla="*/ 21600 w 21600"/>
              <a:gd name="connsiteY2" fmla="*/ 0 h 22525"/>
              <a:gd name="connsiteX3" fmla="*/ 21600 w 21600"/>
              <a:gd name="connsiteY3" fmla="*/ 10439 h 22525"/>
              <a:gd name="connsiteX4" fmla="*/ 6491 w 21600"/>
              <a:gd name="connsiteY4" fmla="*/ 22406 h 22525"/>
              <a:gd name="connsiteX5" fmla="*/ 0 w 21600"/>
              <a:gd name="connsiteY5" fmla="*/ 22525 h 22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00" h="22525" extrusionOk="0">
                <a:moveTo>
                  <a:pt x="0" y="22525"/>
                </a:moveTo>
                <a:cubicBezTo>
                  <a:pt x="5" y="15325"/>
                  <a:pt x="9" y="8125"/>
                  <a:pt x="14" y="925"/>
                </a:cubicBezTo>
                <a:lnTo>
                  <a:pt x="21600" y="0"/>
                </a:lnTo>
                <a:lnTo>
                  <a:pt x="21600" y="10439"/>
                </a:lnTo>
                <a:cubicBezTo>
                  <a:pt x="21600" y="10439"/>
                  <a:pt x="12685" y="22406"/>
                  <a:pt x="6491" y="22406"/>
                </a:cubicBezTo>
                <a:cubicBezTo>
                  <a:pt x="297" y="22406"/>
                  <a:pt x="0" y="22525"/>
                  <a:pt x="0" y="22525"/>
                </a:cubicBezTo>
                <a:close/>
              </a:path>
            </a:pathLst>
          </a:custGeom>
          <a:solidFill>
            <a:schemeClr val="accent1">
              <a:lumMod val="75000"/>
            </a:schemeClr>
          </a:solidFill>
          <a:ln w="12700" cap="flat">
            <a:noFill/>
            <a:miter lim="400000"/>
          </a:ln>
          <a:effectLst/>
        </p:spPr>
        <p:txBody>
          <a:bodyPr wrap="square" lIns="35717" tIns="35717" rIns="35717" bIns="35717" numCol="1" anchor="ctr">
            <a:noAutofit/>
          </a:bodyPr>
          <a:lstStyle/>
          <a:p>
            <a:endParaRPr dirty="0"/>
          </a:p>
        </p:txBody>
      </p:sp>
      <p:sp>
        <p:nvSpPr>
          <p:cNvPr id="30" name="Shape 159"/>
          <p:cNvSpPr/>
          <p:nvPr/>
        </p:nvSpPr>
        <p:spPr>
          <a:xfrm>
            <a:off x="4606250" y="6531313"/>
            <a:ext cx="4339829" cy="22602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5717" tIns="35717" rIns="35717" bIns="35717" numCol="1" anchor="ctr">
            <a:spAutoFit/>
          </a:bodyPr>
          <a:lstStyle>
            <a:lvl1pPr algn="r"/>
          </a:lstStyle>
          <a:p>
            <a:r>
              <a:rPr lang="it-IT" sz="1000" dirty="0">
                <a:solidFill>
                  <a:schemeClr val="bg1"/>
                </a:solidFill>
              </a:rPr>
              <a:t>Mirko Forti– Dipartimento di Giurisprudenza</a:t>
            </a:r>
            <a:endParaRPr sz="1000" dirty="0">
              <a:solidFill>
                <a:schemeClr val="bg1"/>
              </a:solidFill>
            </a:endParaRPr>
          </a:p>
        </p:txBody>
      </p:sp>
      <p:sp>
        <p:nvSpPr>
          <p:cNvPr id="4" name="CasellaDiTesto 3">
            <a:extLst>
              <a:ext uri="{FF2B5EF4-FFF2-40B4-BE49-F238E27FC236}">
                <a16:creationId xmlns:a16="http://schemas.microsoft.com/office/drawing/2014/main" id="{93EF948D-B88E-4541-8E65-A670E448B733}"/>
              </a:ext>
            </a:extLst>
          </p:cNvPr>
          <p:cNvSpPr txBox="1"/>
          <p:nvPr/>
        </p:nvSpPr>
        <p:spPr>
          <a:xfrm>
            <a:off x="1303569" y="2701836"/>
            <a:ext cx="6735007" cy="369332"/>
          </a:xfrm>
          <a:prstGeom prst="rect">
            <a:avLst/>
          </a:prstGeom>
          <a:noFill/>
        </p:spPr>
        <p:txBody>
          <a:bodyPr wrap="square" rtlCol="0">
            <a:spAutoFit/>
          </a:bodyPr>
          <a:lstStyle/>
          <a:p>
            <a:pPr algn="just"/>
            <a:endParaRPr lang="it-IT" dirty="0"/>
          </a:p>
        </p:txBody>
      </p:sp>
      <p:sp>
        <p:nvSpPr>
          <p:cNvPr id="5" name="CasellaDiTesto 4">
            <a:extLst>
              <a:ext uri="{FF2B5EF4-FFF2-40B4-BE49-F238E27FC236}">
                <a16:creationId xmlns:a16="http://schemas.microsoft.com/office/drawing/2014/main" id="{BEA0C6A5-82C6-48DD-A344-532B4D61A144}"/>
              </a:ext>
            </a:extLst>
          </p:cNvPr>
          <p:cNvSpPr txBox="1"/>
          <p:nvPr/>
        </p:nvSpPr>
        <p:spPr>
          <a:xfrm>
            <a:off x="442078" y="1791849"/>
            <a:ext cx="8504001" cy="923330"/>
          </a:xfrm>
          <a:prstGeom prst="rect">
            <a:avLst/>
          </a:prstGeom>
          <a:noFill/>
        </p:spPr>
        <p:txBody>
          <a:bodyPr wrap="square" rtlCol="0">
            <a:spAutoFit/>
          </a:bodyPr>
          <a:lstStyle/>
          <a:p>
            <a:pPr algn="just"/>
            <a:r>
              <a:rPr lang="en-US" dirty="0" err="1"/>
              <a:t>Occorre</a:t>
            </a:r>
            <a:r>
              <a:rPr lang="en-US" dirty="0"/>
              <a:t> </a:t>
            </a:r>
            <a:r>
              <a:rPr lang="en-US" dirty="0" err="1"/>
              <a:t>trovare</a:t>
            </a:r>
            <a:r>
              <a:rPr lang="en-US" dirty="0"/>
              <a:t> un punto di </a:t>
            </a:r>
            <a:r>
              <a:rPr lang="en-US" dirty="0" err="1"/>
              <a:t>equilibrio</a:t>
            </a:r>
            <a:r>
              <a:rPr lang="en-US" dirty="0"/>
              <a:t> </a:t>
            </a:r>
            <a:r>
              <a:rPr lang="en-US" dirty="0" err="1"/>
              <a:t>tra</a:t>
            </a:r>
            <a:r>
              <a:rPr lang="en-US" dirty="0"/>
              <a:t> </a:t>
            </a:r>
            <a:r>
              <a:rPr lang="en-US" dirty="0" err="1"/>
              <a:t>l’intenzione</a:t>
            </a:r>
            <a:r>
              <a:rPr lang="en-US" dirty="0"/>
              <a:t> </a:t>
            </a:r>
            <a:r>
              <a:rPr lang="en-US" dirty="0" err="1"/>
              <a:t>degli</a:t>
            </a:r>
            <a:r>
              <a:rPr lang="en-US" dirty="0"/>
              <a:t> </a:t>
            </a:r>
            <a:r>
              <a:rPr lang="en-US" dirty="0" err="1"/>
              <a:t>Stati</a:t>
            </a:r>
            <a:r>
              <a:rPr lang="en-US" dirty="0"/>
              <a:t> di </a:t>
            </a:r>
            <a:r>
              <a:rPr lang="en-US" dirty="0" err="1"/>
              <a:t>proteggere</a:t>
            </a:r>
            <a:r>
              <a:rPr lang="en-US" dirty="0"/>
              <a:t> I </a:t>
            </a:r>
            <a:r>
              <a:rPr lang="en-US" dirty="0" err="1"/>
              <a:t>propri</a:t>
            </a:r>
            <a:r>
              <a:rPr lang="en-US" dirty="0"/>
              <a:t> </a:t>
            </a:r>
            <a:r>
              <a:rPr lang="en-US" dirty="0" err="1"/>
              <a:t>confini</a:t>
            </a:r>
            <a:r>
              <a:rPr lang="en-US" dirty="0"/>
              <a:t> e </a:t>
            </a:r>
            <a:r>
              <a:rPr lang="en-US" dirty="0" err="1"/>
              <a:t>il</a:t>
            </a:r>
            <a:r>
              <a:rPr lang="en-US" dirty="0"/>
              <a:t> </a:t>
            </a:r>
            <a:r>
              <a:rPr lang="en-US" dirty="0" err="1"/>
              <a:t>diritto</a:t>
            </a:r>
            <a:r>
              <a:rPr lang="en-US" dirty="0"/>
              <a:t> </a:t>
            </a:r>
            <a:r>
              <a:rPr lang="en-US" dirty="0" err="1"/>
              <a:t>dei</a:t>
            </a:r>
            <a:r>
              <a:rPr lang="en-US" dirty="0"/>
              <a:t> </a:t>
            </a:r>
            <a:r>
              <a:rPr lang="en-US" dirty="0" err="1"/>
              <a:t>singoli</a:t>
            </a:r>
            <a:r>
              <a:rPr lang="en-US" dirty="0"/>
              <a:t> </a:t>
            </a:r>
            <a:r>
              <a:rPr lang="en-US" dirty="0" err="1"/>
              <a:t>individui</a:t>
            </a:r>
            <a:r>
              <a:rPr lang="en-US" dirty="0"/>
              <a:t> di non </a:t>
            </a:r>
            <a:r>
              <a:rPr lang="en-US" dirty="0" err="1"/>
              <a:t>veder</a:t>
            </a:r>
            <a:r>
              <a:rPr lang="en-US" dirty="0"/>
              <a:t> </a:t>
            </a:r>
            <a:r>
              <a:rPr lang="en-US" dirty="0" err="1"/>
              <a:t>pregiudicata</a:t>
            </a:r>
            <a:r>
              <a:rPr lang="en-US" dirty="0"/>
              <a:t> la propria </a:t>
            </a:r>
            <a:r>
              <a:rPr lang="en-US" dirty="0" err="1"/>
              <a:t>autonomia</a:t>
            </a:r>
            <a:r>
              <a:rPr lang="en-US" dirty="0"/>
              <a:t> </a:t>
            </a:r>
            <a:r>
              <a:rPr lang="en-US" dirty="0" err="1"/>
              <a:t>informativa</a:t>
            </a:r>
            <a:r>
              <a:rPr lang="en-US" dirty="0"/>
              <a:t> per aver </a:t>
            </a:r>
            <a:r>
              <a:rPr lang="en-US" dirty="0" err="1"/>
              <a:t>intrapreso</a:t>
            </a:r>
            <a:r>
              <a:rPr lang="en-US" dirty="0"/>
              <a:t> una </a:t>
            </a:r>
            <a:r>
              <a:rPr lang="en-US" dirty="0" err="1"/>
              <a:t>migrazione</a:t>
            </a:r>
            <a:r>
              <a:rPr lang="en-US" dirty="0"/>
              <a:t>.</a:t>
            </a:r>
            <a:endParaRPr lang="it-IT" dirty="0"/>
          </a:p>
        </p:txBody>
      </p:sp>
      <p:pic>
        <p:nvPicPr>
          <p:cNvPr id="3" name="Immagine 2">
            <a:extLst>
              <a:ext uri="{FF2B5EF4-FFF2-40B4-BE49-F238E27FC236}">
                <a16:creationId xmlns:a16="http://schemas.microsoft.com/office/drawing/2014/main" id="{F781D7F3-F4A0-4703-827C-DA8E93CF7A89}"/>
              </a:ext>
            </a:extLst>
          </p:cNvPr>
          <p:cNvPicPr>
            <a:picLocks noChangeAspect="1"/>
          </p:cNvPicPr>
          <p:nvPr/>
        </p:nvPicPr>
        <p:blipFill>
          <a:blip r:embed="rId2"/>
          <a:stretch>
            <a:fillRect/>
          </a:stretch>
        </p:blipFill>
        <p:spPr>
          <a:xfrm>
            <a:off x="-4542" y="-20235"/>
            <a:ext cx="1493649" cy="932769"/>
          </a:xfrm>
          <a:prstGeom prst="rect">
            <a:avLst/>
          </a:prstGeom>
        </p:spPr>
      </p:pic>
      <p:sp>
        <p:nvSpPr>
          <p:cNvPr id="2" name="CasellaDiTesto 1">
            <a:extLst>
              <a:ext uri="{FF2B5EF4-FFF2-40B4-BE49-F238E27FC236}">
                <a16:creationId xmlns:a16="http://schemas.microsoft.com/office/drawing/2014/main" id="{9519AA75-D203-45CB-85AB-7465F7F7E90B}"/>
              </a:ext>
            </a:extLst>
          </p:cNvPr>
          <p:cNvSpPr txBox="1"/>
          <p:nvPr/>
        </p:nvSpPr>
        <p:spPr>
          <a:xfrm>
            <a:off x="442078" y="2955042"/>
            <a:ext cx="8430684" cy="1200329"/>
          </a:xfrm>
          <a:prstGeom prst="rect">
            <a:avLst/>
          </a:prstGeom>
          <a:noFill/>
        </p:spPr>
        <p:txBody>
          <a:bodyPr wrap="square" rtlCol="0">
            <a:spAutoFit/>
          </a:bodyPr>
          <a:lstStyle/>
          <a:p>
            <a:pPr algn="just"/>
            <a:r>
              <a:rPr lang="it-IT" dirty="0"/>
              <a:t>Il trattamento dei dati raccolti nelle operazioni di sorveglianza dei confini e di gestione dei flussi migratori deve essere conforme a quanto previsto dal GDPR. L’archiviazione delle informazioni deve rispettare i criteri di proporzionalità e necessarietà (dati trattati per finalità specifiche e immagazzinati per un lasso di tempo determinato).</a:t>
            </a:r>
          </a:p>
        </p:txBody>
      </p:sp>
      <p:sp>
        <p:nvSpPr>
          <p:cNvPr id="6" name="CasellaDiTesto 5">
            <a:extLst>
              <a:ext uri="{FF2B5EF4-FFF2-40B4-BE49-F238E27FC236}">
                <a16:creationId xmlns:a16="http://schemas.microsoft.com/office/drawing/2014/main" id="{DB7E125F-18BA-4F8C-AAAE-9CDBFEB74BCC}"/>
              </a:ext>
            </a:extLst>
          </p:cNvPr>
          <p:cNvSpPr txBox="1"/>
          <p:nvPr/>
        </p:nvSpPr>
        <p:spPr>
          <a:xfrm>
            <a:off x="442079" y="4598504"/>
            <a:ext cx="8430684" cy="1200329"/>
          </a:xfrm>
          <a:prstGeom prst="rect">
            <a:avLst/>
          </a:prstGeom>
          <a:noFill/>
        </p:spPr>
        <p:txBody>
          <a:bodyPr wrap="square" rtlCol="0">
            <a:spAutoFit/>
          </a:bodyPr>
          <a:lstStyle/>
          <a:p>
            <a:pPr algn="just"/>
            <a:r>
              <a:rPr lang="it-IT" dirty="0"/>
              <a:t>Mediatori culturali preparati sulla normativa privacy devono affiancare i migranti per assisterli nelle procedure di condivisione dati, rendendo effettivo il loro diritto all’autonomia informativa. Si auspica inoltre un’uniformità, perlomeno a livello europeo, delle pratiche di condivisione dati nell’ambito dei flussi migratori</a:t>
            </a:r>
          </a:p>
        </p:txBody>
      </p:sp>
    </p:spTree>
    <p:extLst>
      <p:ext uri="{BB962C8B-B14F-4D97-AF65-F5344CB8AC3E}">
        <p14:creationId xmlns:p14="http://schemas.microsoft.com/office/powerpoint/2010/main" val="4807909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Connettore 1 18"/>
          <p:cNvCxnSpPr/>
          <p:nvPr/>
        </p:nvCxnSpPr>
        <p:spPr>
          <a:xfrm>
            <a:off x="1754235" y="3430708"/>
            <a:ext cx="5631212" cy="0"/>
          </a:xfrm>
          <a:prstGeom prst="line">
            <a:avLst/>
          </a:prstGeom>
          <a:ln w="3175" cmpd="sng">
            <a:solidFill>
              <a:schemeClr val="bg1"/>
            </a:solidFill>
            <a:prstDash val="solid"/>
          </a:ln>
          <a:effectLst/>
        </p:spPr>
        <p:style>
          <a:lnRef idx="2">
            <a:schemeClr val="accent1"/>
          </a:lnRef>
          <a:fillRef idx="0">
            <a:schemeClr val="accent1"/>
          </a:fillRef>
          <a:effectRef idx="1">
            <a:schemeClr val="accent1"/>
          </a:effectRef>
          <a:fontRef idx="minor">
            <a:schemeClr val="tx1"/>
          </a:fontRef>
        </p:style>
      </p:cxnSp>
      <p:sp>
        <p:nvSpPr>
          <p:cNvPr id="17" name="Shape 150"/>
          <p:cNvSpPr/>
          <p:nvPr/>
        </p:nvSpPr>
        <p:spPr>
          <a:xfrm>
            <a:off x="-40" y="104425"/>
            <a:ext cx="9157786" cy="83046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4" y="0"/>
                </a:lnTo>
                <a:lnTo>
                  <a:pt x="21600" y="35"/>
                </a:lnTo>
                <a:lnTo>
                  <a:pt x="21600" y="9514"/>
                </a:lnTo>
                <a:cubicBezTo>
                  <a:pt x="21600" y="9514"/>
                  <a:pt x="12685" y="21481"/>
                  <a:pt x="6491" y="21481"/>
                </a:cubicBezTo>
                <a:cubicBezTo>
                  <a:pt x="297" y="21481"/>
                  <a:pt x="0" y="21600"/>
                  <a:pt x="0" y="21600"/>
                </a:cubicBezTo>
                <a:close/>
              </a:path>
            </a:pathLst>
          </a:custGeom>
          <a:solidFill>
            <a:schemeClr val="tx2">
              <a:lumMod val="50000"/>
            </a:schemeClr>
          </a:solidFill>
          <a:ln w="12700" cap="flat">
            <a:noFill/>
            <a:miter lim="400000"/>
          </a:ln>
          <a:effectLst/>
        </p:spPr>
        <p:txBody>
          <a:bodyPr wrap="square" lIns="35717" tIns="35717" rIns="35717" bIns="35717" numCol="1" anchor="ctr">
            <a:noAutofit/>
          </a:bodyPr>
          <a:lstStyle/>
          <a:p>
            <a:endParaRPr/>
          </a:p>
        </p:txBody>
      </p:sp>
      <p:sp>
        <p:nvSpPr>
          <p:cNvPr id="18" name="Shape 151"/>
          <p:cNvSpPr/>
          <p:nvPr/>
        </p:nvSpPr>
        <p:spPr>
          <a:xfrm>
            <a:off x="-4542" y="-40826"/>
            <a:ext cx="9181376" cy="835459"/>
          </a:xfrm>
          <a:custGeom>
            <a:avLst/>
            <a:gdLst>
              <a:gd name="connsiteX0" fmla="*/ 1 w 21601"/>
              <a:gd name="connsiteY0" fmla="*/ 21565 h 21565"/>
              <a:gd name="connsiteX1" fmla="*/ 0 w 21601"/>
              <a:gd name="connsiteY1" fmla="*/ 295 h 21565"/>
              <a:gd name="connsiteX2" fmla="*/ 21601 w 21601"/>
              <a:gd name="connsiteY2" fmla="*/ 0 h 21565"/>
              <a:gd name="connsiteX3" fmla="*/ 21601 w 21601"/>
              <a:gd name="connsiteY3" fmla="*/ 9479 h 21565"/>
              <a:gd name="connsiteX4" fmla="*/ 6492 w 21601"/>
              <a:gd name="connsiteY4" fmla="*/ 21446 h 21565"/>
              <a:gd name="connsiteX5" fmla="*/ 1 w 21601"/>
              <a:gd name="connsiteY5" fmla="*/ 21565 h 21565"/>
              <a:gd name="connsiteX0" fmla="*/ 1 w 21601"/>
              <a:gd name="connsiteY0" fmla="*/ 21565 h 21565"/>
              <a:gd name="connsiteX1" fmla="*/ 0 w 21601"/>
              <a:gd name="connsiteY1" fmla="*/ 130 h 21565"/>
              <a:gd name="connsiteX2" fmla="*/ 21601 w 21601"/>
              <a:gd name="connsiteY2" fmla="*/ 0 h 21565"/>
              <a:gd name="connsiteX3" fmla="*/ 21601 w 21601"/>
              <a:gd name="connsiteY3" fmla="*/ 9479 h 21565"/>
              <a:gd name="connsiteX4" fmla="*/ 6492 w 21601"/>
              <a:gd name="connsiteY4" fmla="*/ 21446 h 21565"/>
              <a:gd name="connsiteX5" fmla="*/ 1 w 21601"/>
              <a:gd name="connsiteY5" fmla="*/ 21565 h 21565"/>
              <a:gd name="connsiteX0" fmla="*/ 1 w 21601"/>
              <a:gd name="connsiteY0" fmla="*/ 21435 h 21435"/>
              <a:gd name="connsiteX1" fmla="*/ 0 w 21601"/>
              <a:gd name="connsiteY1" fmla="*/ 0 h 21435"/>
              <a:gd name="connsiteX2" fmla="*/ 21601 w 21601"/>
              <a:gd name="connsiteY2" fmla="*/ 35 h 21435"/>
              <a:gd name="connsiteX3" fmla="*/ 21601 w 21601"/>
              <a:gd name="connsiteY3" fmla="*/ 9349 h 21435"/>
              <a:gd name="connsiteX4" fmla="*/ 6492 w 21601"/>
              <a:gd name="connsiteY4" fmla="*/ 21316 h 21435"/>
              <a:gd name="connsiteX5" fmla="*/ 1 w 21601"/>
              <a:gd name="connsiteY5" fmla="*/ 21435 h 21435"/>
              <a:gd name="connsiteX0" fmla="*/ 1 w 21601"/>
              <a:gd name="connsiteY0" fmla="*/ 21435 h 21435"/>
              <a:gd name="connsiteX1" fmla="*/ 0 w 21601"/>
              <a:gd name="connsiteY1" fmla="*/ 0 h 21435"/>
              <a:gd name="connsiteX2" fmla="*/ 21601 w 21601"/>
              <a:gd name="connsiteY2" fmla="*/ 35 h 21435"/>
              <a:gd name="connsiteX3" fmla="*/ 21601 w 21601"/>
              <a:gd name="connsiteY3" fmla="*/ 9349 h 21435"/>
              <a:gd name="connsiteX4" fmla="*/ 6492 w 21601"/>
              <a:gd name="connsiteY4" fmla="*/ 21316 h 21435"/>
              <a:gd name="connsiteX5" fmla="*/ 1 w 21601"/>
              <a:gd name="connsiteY5" fmla="*/ 21435 h 21435"/>
              <a:gd name="connsiteX0" fmla="*/ 1 w 21631"/>
              <a:gd name="connsiteY0" fmla="*/ 21435 h 21435"/>
              <a:gd name="connsiteX1" fmla="*/ 0 w 21631"/>
              <a:gd name="connsiteY1" fmla="*/ 0 h 21435"/>
              <a:gd name="connsiteX2" fmla="*/ 21631 w 21631"/>
              <a:gd name="connsiteY2" fmla="*/ 696 h 21435"/>
              <a:gd name="connsiteX3" fmla="*/ 21601 w 21631"/>
              <a:gd name="connsiteY3" fmla="*/ 9349 h 21435"/>
              <a:gd name="connsiteX4" fmla="*/ 6492 w 21631"/>
              <a:gd name="connsiteY4" fmla="*/ 21316 h 21435"/>
              <a:gd name="connsiteX5" fmla="*/ 1 w 21631"/>
              <a:gd name="connsiteY5" fmla="*/ 21435 h 21435"/>
              <a:gd name="connsiteX0" fmla="*/ 1 w 21646"/>
              <a:gd name="connsiteY0" fmla="*/ 21730 h 21730"/>
              <a:gd name="connsiteX1" fmla="*/ 0 w 21646"/>
              <a:gd name="connsiteY1" fmla="*/ 295 h 21730"/>
              <a:gd name="connsiteX2" fmla="*/ 21646 w 21646"/>
              <a:gd name="connsiteY2" fmla="*/ 0 h 21730"/>
              <a:gd name="connsiteX3" fmla="*/ 21601 w 21646"/>
              <a:gd name="connsiteY3" fmla="*/ 9644 h 21730"/>
              <a:gd name="connsiteX4" fmla="*/ 6492 w 21646"/>
              <a:gd name="connsiteY4" fmla="*/ 21611 h 21730"/>
              <a:gd name="connsiteX5" fmla="*/ 1 w 21646"/>
              <a:gd name="connsiteY5" fmla="*/ 21730 h 2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46" h="21730" extrusionOk="0">
                <a:moveTo>
                  <a:pt x="1" y="21730"/>
                </a:moveTo>
                <a:cubicBezTo>
                  <a:pt x="1" y="14640"/>
                  <a:pt x="0" y="7385"/>
                  <a:pt x="0" y="295"/>
                </a:cubicBezTo>
                <a:lnTo>
                  <a:pt x="21646" y="0"/>
                </a:lnTo>
                <a:cubicBezTo>
                  <a:pt x="21636" y="2884"/>
                  <a:pt x="21611" y="6760"/>
                  <a:pt x="21601" y="9644"/>
                </a:cubicBezTo>
                <a:cubicBezTo>
                  <a:pt x="21601" y="9644"/>
                  <a:pt x="12686" y="21611"/>
                  <a:pt x="6492" y="21611"/>
                </a:cubicBezTo>
                <a:cubicBezTo>
                  <a:pt x="298" y="21611"/>
                  <a:pt x="1" y="21730"/>
                  <a:pt x="1" y="21730"/>
                </a:cubicBezTo>
                <a:close/>
              </a:path>
            </a:pathLst>
          </a:custGeom>
          <a:solidFill>
            <a:schemeClr val="accent1">
              <a:lumMod val="75000"/>
            </a:schemeClr>
          </a:solidFill>
          <a:ln w="12700" cap="flat">
            <a:noFill/>
            <a:miter lim="400000"/>
          </a:ln>
          <a:effectLst/>
        </p:spPr>
        <p:txBody>
          <a:bodyPr wrap="square" lIns="35717" tIns="35717" rIns="35717" bIns="35717" numCol="1" anchor="ctr">
            <a:noAutofit/>
          </a:bodyPr>
          <a:lstStyle/>
          <a:p>
            <a:pPr algn="ctr"/>
            <a:r>
              <a:rPr lang="it-IT" sz="1600" dirty="0">
                <a:solidFill>
                  <a:schemeClr val="bg1"/>
                </a:solidFill>
              </a:rPr>
              <a:t>La tutela dei dati personali nell’ambito dei fenomeni migratori</a:t>
            </a:r>
            <a:endParaRPr sz="1600" dirty="0">
              <a:solidFill>
                <a:schemeClr val="bg1"/>
              </a:solidFill>
            </a:endParaRPr>
          </a:p>
        </p:txBody>
      </p:sp>
      <p:sp>
        <p:nvSpPr>
          <p:cNvPr id="21" name="Shape 153"/>
          <p:cNvSpPr/>
          <p:nvPr/>
        </p:nvSpPr>
        <p:spPr>
          <a:xfrm>
            <a:off x="1704356" y="79514"/>
            <a:ext cx="5491787" cy="318353"/>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5717" tIns="35717" rIns="35717" bIns="35717" numCol="1" anchor="t">
            <a:spAutoFit/>
          </a:bodyPr>
          <a:lstStyle/>
          <a:p>
            <a:endParaRPr sz="1600" i="1" dirty="0">
              <a:solidFill>
                <a:schemeClr val="bg1"/>
              </a:solidFill>
              <a:latin typeface="+mj-lt"/>
              <a:cs typeface="Cali"/>
            </a:endParaRPr>
          </a:p>
        </p:txBody>
      </p:sp>
      <p:sp>
        <p:nvSpPr>
          <p:cNvPr id="28" name="Shape 156"/>
          <p:cNvSpPr/>
          <p:nvPr/>
        </p:nvSpPr>
        <p:spPr>
          <a:xfrm rot="10800000">
            <a:off x="-4119" y="6341349"/>
            <a:ext cx="9157785" cy="47351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4" y="0"/>
                </a:lnTo>
                <a:lnTo>
                  <a:pt x="21600" y="35"/>
                </a:lnTo>
                <a:lnTo>
                  <a:pt x="21600" y="9514"/>
                </a:lnTo>
                <a:cubicBezTo>
                  <a:pt x="21600" y="9514"/>
                  <a:pt x="12685" y="21481"/>
                  <a:pt x="6491" y="21481"/>
                </a:cubicBezTo>
                <a:cubicBezTo>
                  <a:pt x="297" y="21481"/>
                  <a:pt x="0" y="21600"/>
                  <a:pt x="0" y="21600"/>
                </a:cubicBezTo>
                <a:close/>
              </a:path>
            </a:pathLst>
          </a:custGeom>
          <a:solidFill>
            <a:schemeClr val="tx2">
              <a:lumMod val="50000"/>
            </a:schemeClr>
          </a:solidFill>
          <a:ln w="12700" cap="flat">
            <a:noFill/>
            <a:miter lim="400000"/>
          </a:ln>
          <a:effectLst/>
        </p:spPr>
        <p:txBody>
          <a:bodyPr wrap="square" lIns="35717" tIns="35717" rIns="35717" bIns="35717" numCol="1" anchor="ctr">
            <a:noAutofit/>
          </a:bodyPr>
          <a:lstStyle/>
          <a:p>
            <a:endParaRPr/>
          </a:p>
        </p:txBody>
      </p:sp>
      <p:sp>
        <p:nvSpPr>
          <p:cNvPr id="29" name="Shape 157"/>
          <p:cNvSpPr/>
          <p:nvPr/>
        </p:nvSpPr>
        <p:spPr>
          <a:xfrm rot="10800000">
            <a:off x="-41" y="6429136"/>
            <a:ext cx="9157785" cy="447229"/>
          </a:xfrm>
          <a:custGeom>
            <a:avLst/>
            <a:gdLst>
              <a:gd name="connsiteX0" fmla="*/ 0 w 21600"/>
              <a:gd name="connsiteY0" fmla="*/ 21600 h 21600"/>
              <a:gd name="connsiteX1" fmla="*/ 14 w 21600"/>
              <a:gd name="connsiteY1" fmla="*/ 0 h 21600"/>
              <a:gd name="connsiteX2" fmla="*/ 21600 w 21600"/>
              <a:gd name="connsiteY2" fmla="*/ 994 h 21600"/>
              <a:gd name="connsiteX3" fmla="*/ 21600 w 21600"/>
              <a:gd name="connsiteY3" fmla="*/ 9514 h 21600"/>
              <a:gd name="connsiteX4" fmla="*/ 6491 w 21600"/>
              <a:gd name="connsiteY4" fmla="*/ 21481 h 21600"/>
              <a:gd name="connsiteX5" fmla="*/ 0 w 21600"/>
              <a:gd name="connsiteY5" fmla="*/ 21600 h 21600"/>
              <a:gd name="connsiteX0" fmla="*/ 0 w 21600"/>
              <a:gd name="connsiteY0" fmla="*/ 22525 h 22525"/>
              <a:gd name="connsiteX1" fmla="*/ 14 w 21600"/>
              <a:gd name="connsiteY1" fmla="*/ 925 h 22525"/>
              <a:gd name="connsiteX2" fmla="*/ 21600 w 21600"/>
              <a:gd name="connsiteY2" fmla="*/ 0 h 22525"/>
              <a:gd name="connsiteX3" fmla="*/ 21600 w 21600"/>
              <a:gd name="connsiteY3" fmla="*/ 10439 h 22525"/>
              <a:gd name="connsiteX4" fmla="*/ 6491 w 21600"/>
              <a:gd name="connsiteY4" fmla="*/ 22406 h 22525"/>
              <a:gd name="connsiteX5" fmla="*/ 0 w 21600"/>
              <a:gd name="connsiteY5" fmla="*/ 22525 h 22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00" h="22525" extrusionOk="0">
                <a:moveTo>
                  <a:pt x="0" y="22525"/>
                </a:moveTo>
                <a:cubicBezTo>
                  <a:pt x="5" y="15325"/>
                  <a:pt x="9" y="8125"/>
                  <a:pt x="14" y="925"/>
                </a:cubicBezTo>
                <a:lnTo>
                  <a:pt x="21600" y="0"/>
                </a:lnTo>
                <a:lnTo>
                  <a:pt x="21600" y="10439"/>
                </a:lnTo>
                <a:cubicBezTo>
                  <a:pt x="21600" y="10439"/>
                  <a:pt x="12685" y="22406"/>
                  <a:pt x="6491" y="22406"/>
                </a:cubicBezTo>
                <a:cubicBezTo>
                  <a:pt x="297" y="22406"/>
                  <a:pt x="0" y="22525"/>
                  <a:pt x="0" y="22525"/>
                </a:cubicBezTo>
                <a:close/>
              </a:path>
            </a:pathLst>
          </a:custGeom>
          <a:solidFill>
            <a:schemeClr val="accent1">
              <a:lumMod val="75000"/>
            </a:schemeClr>
          </a:solidFill>
          <a:ln w="12700" cap="flat">
            <a:noFill/>
            <a:miter lim="400000"/>
          </a:ln>
          <a:effectLst/>
        </p:spPr>
        <p:txBody>
          <a:bodyPr wrap="square" lIns="35717" tIns="35717" rIns="35717" bIns="35717" numCol="1" anchor="ctr">
            <a:noAutofit/>
          </a:bodyPr>
          <a:lstStyle/>
          <a:p>
            <a:endParaRPr dirty="0"/>
          </a:p>
        </p:txBody>
      </p:sp>
      <p:sp>
        <p:nvSpPr>
          <p:cNvPr id="30" name="Shape 159"/>
          <p:cNvSpPr/>
          <p:nvPr/>
        </p:nvSpPr>
        <p:spPr>
          <a:xfrm>
            <a:off x="4606250" y="6531313"/>
            <a:ext cx="4339829" cy="22602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5717" tIns="35717" rIns="35717" bIns="35717" numCol="1" anchor="ctr">
            <a:spAutoFit/>
          </a:bodyPr>
          <a:lstStyle>
            <a:lvl1pPr algn="r"/>
          </a:lstStyle>
          <a:p>
            <a:r>
              <a:rPr lang="it-IT" sz="1000" dirty="0">
                <a:solidFill>
                  <a:schemeClr val="bg1"/>
                </a:solidFill>
              </a:rPr>
              <a:t>Mirko Forti– Dipartimento di Giurisprudenza</a:t>
            </a:r>
            <a:endParaRPr sz="1000" dirty="0">
              <a:solidFill>
                <a:schemeClr val="bg1"/>
              </a:solidFill>
            </a:endParaRPr>
          </a:p>
        </p:txBody>
      </p:sp>
      <p:sp>
        <p:nvSpPr>
          <p:cNvPr id="4" name="CasellaDiTesto 3">
            <a:extLst>
              <a:ext uri="{FF2B5EF4-FFF2-40B4-BE49-F238E27FC236}">
                <a16:creationId xmlns:a16="http://schemas.microsoft.com/office/drawing/2014/main" id="{93EF948D-B88E-4541-8E65-A670E448B733}"/>
              </a:ext>
            </a:extLst>
          </p:cNvPr>
          <p:cNvSpPr txBox="1"/>
          <p:nvPr/>
        </p:nvSpPr>
        <p:spPr>
          <a:xfrm>
            <a:off x="1303569" y="2701836"/>
            <a:ext cx="6735007" cy="369332"/>
          </a:xfrm>
          <a:prstGeom prst="rect">
            <a:avLst/>
          </a:prstGeom>
          <a:noFill/>
        </p:spPr>
        <p:txBody>
          <a:bodyPr wrap="square" rtlCol="0">
            <a:spAutoFit/>
          </a:bodyPr>
          <a:lstStyle/>
          <a:p>
            <a:pPr algn="just"/>
            <a:endParaRPr lang="it-IT" dirty="0"/>
          </a:p>
        </p:txBody>
      </p:sp>
      <p:pic>
        <p:nvPicPr>
          <p:cNvPr id="3" name="Immagine 2">
            <a:extLst>
              <a:ext uri="{FF2B5EF4-FFF2-40B4-BE49-F238E27FC236}">
                <a16:creationId xmlns:a16="http://schemas.microsoft.com/office/drawing/2014/main" id="{F781D7F3-F4A0-4703-827C-DA8E93CF7A89}"/>
              </a:ext>
            </a:extLst>
          </p:cNvPr>
          <p:cNvPicPr>
            <a:picLocks noChangeAspect="1"/>
          </p:cNvPicPr>
          <p:nvPr/>
        </p:nvPicPr>
        <p:blipFill>
          <a:blip r:embed="rId2"/>
          <a:stretch>
            <a:fillRect/>
          </a:stretch>
        </p:blipFill>
        <p:spPr>
          <a:xfrm>
            <a:off x="-4542" y="-20235"/>
            <a:ext cx="1493649" cy="932769"/>
          </a:xfrm>
          <a:prstGeom prst="rect">
            <a:avLst/>
          </a:prstGeom>
        </p:spPr>
      </p:pic>
      <p:sp>
        <p:nvSpPr>
          <p:cNvPr id="2" name="CasellaDiTesto 1">
            <a:extLst>
              <a:ext uri="{FF2B5EF4-FFF2-40B4-BE49-F238E27FC236}">
                <a16:creationId xmlns:a16="http://schemas.microsoft.com/office/drawing/2014/main" id="{41612C7F-4A62-4EAB-93AC-FBC192E7C43B}"/>
              </a:ext>
            </a:extLst>
          </p:cNvPr>
          <p:cNvSpPr txBox="1"/>
          <p:nvPr/>
        </p:nvSpPr>
        <p:spPr>
          <a:xfrm>
            <a:off x="960463" y="2572303"/>
            <a:ext cx="7421217" cy="1569660"/>
          </a:xfrm>
          <a:prstGeom prst="rect">
            <a:avLst/>
          </a:prstGeom>
          <a:noFill/>
        </p:spPr>
        <p:txBody>
          <a:bodyPr wrap="square" rtlCol="0">
            <a:spAutoFit/>
          </a:bodyPr>
          <a:lstStyle/>
          <a:p>
            <a:pPr algn="ctr"/>
            <a:r>
              <a:rPr lang="it-IT" sz="3200" b="1" i="1" dirty="0"/>
              <a:t>GRAZIE PER L’ATTENZIONE!</a:t>
            </a:r>
          </a:p>
          <a:p>
            <a:pPr algn="ctr"/>
            <a:endParaRPr lang="it-IT" sz="3200" b="1" i="1" dirty="0"/>
          </a:p>
          <a:p>
            <a:pPr algn="ctr"/>
            <a:r>
              <a:rPr lang="it-IT" sz="3200" dirty="0"/>
              <a:t>mirko.forti@edu.unige.it</a:t>
            </a:r>
          </a:p>
        </p:txBody>
      </p:sp>
    </p:spTree>
    <p:extLst>
      <p:ext uri="{BB962C8B-B14F-4D97-AF65-F5344CB8AC3E}">
        <p14:creationId xmlns:p14="http://schemas.microsoft.com/office/powerpoint/2010/main" val="244994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Connettore 1 18"/>
          <p:cNvCxnSpPr/>
          <p:nvPr/>
        </p:nvCxnSpPr>
        <p:spPr>
          <a:xfrm>
            <a:off x="1754235" y="3430708"/>
            <a:ext cx="5631212" cy="0"/>
          </a:xfrm>
          <a:prstGeom prst="line">
            <a:avLst/>
          </a:prstGeom>
          <a:ln w="3175" cmpd="sng">
            <a:solidFill>
              <a:schemeClr val="bg1"/>
            </a:solidFill>
            <a:prstDash val="solid"/>
          </a:ln>
          <a:effectLst/>
        </p:spPr>
        <p:style>
          <a:lnRef idx="2">
            <a:schemeClr val="accent1"/>
          </a:lnRef>
          <a:fillRef idx="0">
            <a:schemeClr val="accent1"/>
          </a:fillRef>
          <a:effectRef idx="1">
            <a:schemeClr val="accent1"/>
          </a:effectRef>
          <a:fontRef idx="minor">
            <a:schemeClr val="tx1"/>
          </a:fontRef>
        </p:style>
      </p:cxnSp>
      <p:sp>
        <p:nvSpPr>
          <p:cNvPr id="27" name="CasellaDiTesto 26"/>
          <p:cNvSpPr txBox="1"/>
          <p:nvPr/>
        </p:nvSpPr>
        <p:spPr>
          <a:xfrm>
            <a:off x="1591649" y="910705"/>
            <a:ext cx="5604493" cy="400110"/>
          </a:xfrm>
          <a:prstGeom prst="rect">
            <a:avLst/>
          </a:prstGeom>
          <a:noFill/>
        </p:spPr>
        <p:txBody>
          <a:bodyPr wrap="square" rtlCol="0">
            <a:spAutoFit/>
          </a:bodyPr>
          <a:lstStyle/>
          <a:p>
            <a:pPr algn="ctr"/>
            <a:r>
              <a:rPr lang="it-IT" sz="2000" b="1" dirty="0"/>
              <a:t>La Privacy nell’era cibernetica</a:t>
            </a:r>
          </a:p>
        </p:txBody>
      </p:sp>
      <p:sp>
        <p:nvSpPr>
          <p:cNvPr id="17" name="Shape 150"/>
          <p:cNvSpPr/>
          <p:nvPr/>
        </p:nvSpPr>
        <p:spPr>
          <a:xfrm>
            <a:off x="-40" y="104425"/>
            <a:ext cx="9157786" cy="83046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4" y="0"/>
                </a:lnTo>
                <a:lnTo>
                  <a:pt x="21600" y="35"/>
                </a:lnTo>
                <a:lnTo>
                  <a:pt x="21600" y="9514"/>
                </a:lnTo>
                <a:cubicBezTo>
                  <a:pt x="21600" y="9514"/>
                  <a:pt x="12685" y="21481"/>
                  <a:pt x="6491" y="21481"/>
                </a:cubicBezTo>
                <a:cubicBezTo>
                  <a:pt x="297" y="21481"/>
                  <a:pt x="0" y="21600"/>
                  <a:pt x="0" y="21600"/>
                </a:cubicBezTo>
                <a:close/>
              </a:path>
            </a:pathLst>
          </a:custGeom>
          <a:solidFill>
            <a:schemeClr val="tx2">
              <a:lumMod val="50000"/>
            </a:schemeClr>
          </a:solidFill>
          <a:ln w="12700" cap="flat">
            <a:noFill/>
            <a:miter lim="400000"/>
          </a:ln>
          <a:effectLst/>
        </p:spPr>
        <p:txBody>
          <a:bodyPr wrap="square" lIns="35717" tIns="35717" rIns="35717" bIns="35717" numCol="1" anchor="ctr">
            <a:noAutofit/>
          </a:bodyPr>
          <a:lstStyle/>
          <a:p>
            <a:endParaRPr/>
          </a:p>
        </p:txBody>
      </p:sp>
      <p:sp>
        <p:nvSpPr>
          <p:cNvPr id="18" name="Shape 151"/>
          <p:cNvSpPr/>
          <p:nvPr/>
        </p:nvSpPr>
        <p:spPr>
          <a:xfrm>
            <a:off x="-4542" y="-11348"/>
            <a:ext cx="9181376" cy="835459"/>
          </a:xfrm>
          <a:custGeom>
            <a:avLst/>
            <a:gdLst>
              <a:gd name="connsiteX0" fmla="*/ 1 w 21601"/>
              <a:gd name="connsiteY0" fmla="*/ 21565 h 21565"/>
              <a:gd name="connsiteX1" fmla="*/ 0 w 21601"/>
              <a:gd name="connsiteY1" fmla="*/ 295 h 21565"/>
              <a:gd name="connsiteX2" fmla="*/ 21601 w 21601"/>
              <a:gd name="connsiteY2" fmla="*/ 0 h 21565"/>
              <a:gd name="connsiteX3" fmla="*/ 21601 w 21601"/>
              <a:gd name="connsiteY3" fmla="*/ 9479 h 21565"/>
              <a:gd name="connsiteX4" fmla="*/ 6492 w 21601"/>
              <a:gd name="connsiteY4" fmla="*/ 21446 h 21565"/>
              <a:gd name="connsiteX5" fmla="*/ 1 w 21601"/>
              <a:gd name="connsiteY5" fmla="*/ 21565 h 21565"/>
              <a:gd name="connsiteX0" fmla="*/ 1 w 21601"/>
              <a:gd name="connsiteY0" fmla="*/ 21565 h 21565"/>
              <a:gd name="connsiteX1" fmla="*/ 0 w 21601"/>
              <a:gd name="connsiteY1" fmla="*/ 130 h 21565"/>
              <a:gd name="connsiteX2" fmla="*/ 21601 w 21601"/>
              <a:gd name="connsiteY2" fmla="*/ 0 h 21565"/>
              <a:gd name="connsiteX3" fmla="*/ 21601 w 21601"/>
              <a:gd name="connsiteY3" fmla="*/ 9479 h 21565"/>
              <a:gd name="connsiteX4" fmla="*/ 6492 w 21601"/>
              <a:gd name="connsiteY4" fmla="*/ 21446 h 21565"/>
              <a:gd name="connsiteX5" fmla="*/ 1 w 21601"/>
              <a:gd name="connsiteY5" fmla="*/ 21565 h 21565"/>
              <a:gd name="connsiteX0" fmla="*/ 1 w 21601"/>
              <a:gd name="connsiteY0" fmla="*/ 21435 h 21435"/>
              <a:gd name="connsiteX1" fmla="*/ 0 w 21601"/>
              <a:gd name="connsiteY1" fmla="*/ 0 h 21435"/>
              <a:gd name="connsiteX2" fmla="*/ 21601 w 21601"/>
              <a:gd name="connsiteY2" fmla="*/ 35 h 21435"/>
              <a:gd name="connsiteX3" fmla="*/ 21601 w 21601"/>
              <a:gd name="connsiteY3" fmla="*/ 9349 h 21435"/>
              <a:gd name="connsiteX4" fmla="*/ 6492 w 21601"/>
              <a:gd name="connsiteY4" fmla="*/ 21316 h 21435"/>
              <a:gd name="connsiteX5" fmla="*/ 1 w 21601"/>
              <a:gd name="connsiteY5" fmla="*/ 21435 h 21435"/>
              <a:gd name="connsiteX0" fmla="*/ 1 w 21601"/>
              <a:gd name="connsiteY0" fmla="*/ 21435 h 21435"/>
              <a:gd name="connsiteX1" fmla="*/ 0 w 21601"/>
              <a:gd name="connsiteY1" fmla="*/ 0 h 21435"/>
              <a:gd name="connsiteX2" fmla="*/ 21601 w 21601"/>
              <a:gd name="connsiteY2" fmla="*/ 35 h 21435"/>
              <a:gd name="connsiteX3" fmla="*/ 21601 w 21601"/>
              <a:gd name="connsiteY3" fmla="*/ 9349 h 21435"/>
              <a:gd name="connsiteX4" fmla="*/ 6492 w 21601"/>
              <a:gd name="connsiteY4" fmla="*/ 21316 h 21435"/>
              <a:gd name="connsiteX5" fmla="*/ 1 w 21601"/>
              <a:gd name="connsiteY5" fmla="*/ 21435 h 21435"/>
              <a:gd name="connsiteX0" fmla="*/ 1 w 21631"/>
              <a:gd name="connsiteY0" fmla="*/ 21435 h 21435"/>
              <a:gd name="connsiteX1" fmla="*/ 0 w 21631"/>
              <a:gd name="connsiteY1" fmla="*/ 0 h 21435"/>
              <a:gd name="connsiteX2" fmla="*/ 21631 w 21631"/>
              <a:gd name="connsiteY2" fmla="*/ 696 h 21435"/>
              <a:gd name="connsiteX3" fmla="*/ 21601 w 21631"/>
              <a:gd name="connsiteY3" fmla="*/ 9349 h 21435"/>
              <a:gd name="connsiteX4" fmla="*/ 6492 w 21631"/>
              <a:gd name="connsiteY4" fmla="*/ 21316 h 21435"/>
              <a:gd name="connsiteX5" fmla="*/ 1 w 21631"/>
              <a:gd name="connsiteY5" fmla="*/ 21435 h 21435"/>
              <a:gd name="connsiteX0" fmla="*/ 1 w 21646"/>
              <a:gd name="connsiteY0" fmla="*/ 21730 h 21730"/>
              <a:gd name="connsiteX1" fmla="*/ 0 w 21646"/>
              <a:gd name="connsiteY1" fmla="*/ 295 h 21730"/>
              <a:gd name="connsiteX2" fmla="*/ 21646 w 21646"/>
              <a:gd name="connsiteY2" fmla="*/ 0 h 21730"/>
              <a:gd name="connsiteX3" fmla="*/ 21601 w 21646"/>
              <a:gd name="connsiteY3" fmla="*/ 9644 h 21730"/>
              <a:gd name="connsiteX4" fmla="*/ 6492 w 21646"/>
              <a:gd name="connsiteY4" fmla="*/ 21611 h 21730"/>
              <a:gd name="connsiteX5" fmla="*/ 1 w 21646"/>
              <a:gd name="connsiteY5" fmla="*/ 21730 h 2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46" h="21730" extrusionOk="0">
                <a:moveTo>
                  <a:pt x="1" y="21730"/>
                </a:moveTo>
                <a:cubicBezTo>
                  <a:pt x="1" y="14640"/>
                  <a:pt x="0" y="7385"/>
                  <a:pt x="0" y="295"/>
                </a:cubicBezTo>
                <a:lnTo>
                  <a:pt x="21646" y="0"/>
                </a:lnTo>
                <a:cubicBezTo>
                  <a:pt x="21636" y="2884"/>
                  <a:pt x="21611" y="6760"/>
                  <a:pt x="21601" y="9644"/>
                </a:cubicBezTo>
                <a:cubicBezTo>
                  <a:pt x="21601" y="9644"/>
                  <a:pt x="12686" y="21611"/>
                  <a:pt x="6492" y="21611"/>
                </a:cubicBezTo>
                <a:cubicBezTo>
                  <a:pt x="298" y="21611"/>
                  <a:pt x="1" y="21730"/>
                  <a:pt x="1" y="21730"/>
                </a:cubicBezTo>
                <a:close/>
              </a:path>
            </a:pathLst>
          </a:custGeom>
          <a:solidFill>
            <a:schemeClr val="accent1">
              <a:lumMod val="75000"/>
            </a:schemeClr>
          </a:solidFill>
          <a:ln w="12700" cap="flat">
            <a:noFill/>
            <a:miter lim="400000"/>
          </a:ln>
          <a:effectLst/>
        </p:spPr>
        <p:txBody>
          <a:bodyPr wrap="square" lIns="35717" tIns="35717" rIns="35717" bIns="35717" numCol="1" anchor="ctr">
            <a:noAutofit/>
          </a:bodyPr>
          <a:lstStyle/>
          <a:p>
            <a:endParaRPr/>
          </a:p>
        </p:txBody>
      </p:sp>
      <p:sp>
        <p:nvSpPr>
          <p:cNvPr id="21" name="Shape 153"/>
          <p:cNvSpPr/>
          <p:nvPr/>
        </p:nvSpPr>
        <p:spPr>
          <a:xfrm>
            <a:off x="1713899" y="102133"/>
            <a:ext cx="5491787" cy="564574"/>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5717" tIns="35717" rIns="35717" bIns="35717" numCol="1" anchor="t">
            <a:spAutoFit/>
          </a:bodyPr>
          <a:lstStyle/>
          <a:p>
            <a:pPr algn="ctr"/>
            <a:r>
              <a:rPr lang="it-IT" sz="1600" dirty="0">
                <a:solidFill>
                  <a:schemeClr val="bg1"/>
                </a:solidFill>
              </a:rPr>
              <a:t>La tutela dei dati personali nell'ambito dei fenomeni migratori</a:t>
            </a:r>
            <a:endParaRPr lang="it-IT" sz="1600" b="1" i="1" dirty="0">
              <a:solidFill>
                <a:schemeClr val="bg1"/>
              </a:solidFill>
            </a:endParaRPr>
          </a:p>
          <a:p>
            <a:endParaRPr sz="1600" dirty="0">
              <a:solidFill>
                <a:schemeClr val="bg1"/>
              </a:solidFill>
              <a:latin typeface="+mj-lt"/>
              <a:cs typeface="Cali"/>
            </a:endParaRPr>
          </a:p>
        </p:txBody>
      </p:sp>
      <p:sp>
        <p:nvSpPr>
          <p:cNvPr id="28" name="Shape 156"/>
          <p:cNvSpPr/>
          <p:nvPr/>
        </p:nvSpPr>
        <p:spPr>
          <a:xfrm rot="10800000">
            <a:off x="-4119" y="6341349"/>
            <a:ext cx="9157785" cy="47351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4" y="0"/>
                </a:lnTo>
                <a:lnTo>
                  <a:pt x="21600" y="35"/>
                </a:lnTo>
                <a:lnTo>
                  <a:pt x="21600" y="9514"/>
                </a:lnTo>
                <a:cubicBezTo>
                  <a:pt x="21600" y="9514"/>
                  <a:pt x="12685" y="21481"/>
                  <a:pt x="6491" y="21481"/>
                </a:cubicBezTo>
                <a:cubicBezTo>
                  <a:pt x="297" y="21481"/>
                  <a:pt x="0" y="21600"/>
                  <a:pt x="0" y="21600"/>
                </a:cubicBezTo>
                <a:close/>
              </a:path>
            </a:pathLst>
          </a:custGeom>
          <a:solidFill>
            <a:schemeClr val="tx2">
              <a:lumMod val="50000"/>
            </a:schemeClr>
          </a:solidFill>
          <a:ln w="12700" cap="flat">
            <a:noFill/>
            <a:miter lim="400000"/>
          </a:ln>
          <a:effectLst/>
        </p:spPr>
        <p:txBody>
          <a:bodyPr wrap="square" lIns="35717" tIns="35717" rIns="35717" bIns="35717" numCol="1" anchor="ctr">
            <a:noAutofit/>
          </a:bodyPr>
          <a:lstStyle/>
          <a:p>
            <a:endParaRPr/>
          </a:p>
        </p:txBody>
      </p:sp>
      <p:sp>
        <p:nvSpPr>
          <p:cNvPr id="29" name="Shape 157"/>
          <p:cNvSpPr/>
          <p:nvPr/>
        </p:nvSpPr>
        <p:spPr>
          <a:xfrm rot="10800000">
            <a:off x="-41" y="6429136"/>
            <a:ext cx="9157785" cy="447229"/>
          </a:xfrm>
          <a:custGeom>
            <a:avLst/>
            <a:gdLst>
              <a:gd name="connsiteX0" fmla="*/ 0 w 21600"/>
              <a:gd name="connsiteY0" fmla="*/ 21600 h 21600"/>
              <a:gd name="connsiteX1" fmla="*/ 14 w 21600"/>
              <a:gd name="connsiteY1" fmla="*/ 0 h 21600"/>
              <a:gd name="connsiteX2" fmla="*/ 21600 w 21600"/>
              <a:gd name="connsiteY2" fmla="*/ 994 h 21600"/>
              <a:gd name="connsiteX3" fmla="*/ 21600 w 21600"/>
              <a:gd name="connsiteY3" fmla="*/ 9514 h 21600"/>
              <a:gd name="connsiteX4" fmla="*/ 6491 w 21600"/>
              <a:gd name="connsiteY4" fmla="*/ 21481 h 21600"/>
              <a:gd name="connsiteX5" fmla="*/ 0 w 21600"/>
              <a:gd name="connsiteY5" fmla="*/ 21600 h 21600"/>
              <a:gd name="connsiteX0" fmla="*/ 0 w 21600"/>
              <a:gd name="connsiteY0" fmla="*/ 22525 h 22525"/>
              <a:gd name="connsiteX1" fmla="*/ 14 w 21600"/>
              <a:gd name="connsiteY1" fmla="*/ 925 h 22525"/>
              <a:gd name="connsiteX2" fmla="*/ 21600 w 21600"/>
              <a:gd name="connsiteY2" fmla="*/ 0 h 22525"/>
              <a:gd name="connsiteX3" fmla="*/ 21600 w 21600"/>
              <a:gd name="connsiteY3" fmla="*/ 10439 h 22525"/>
              <a:gd name="connsiteX4" fmla="*/ 6491 w 21600"/>
              <a:gd name="connsiteY4" fmla="*/ 22406 h 22525"/>
              <a:gd name="connsiteX5" fmla="*/ 0 w 21600"/>
              <a:gd name="connsiteY5" fmla="*/ 22525 h 22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00" h="22525" extrusionOk="0">
                <a:moveTo>
                  <a:pt x="0" y="22525"/>
                </a:moveTo>
                <a:cubicBezTo>
                  <a:pt x="5" y="15325"/>
                  <a:pt x="9" y="8125"/>
                  <a:pt x="14" y="925"/>
                </a:cubicBezTo>
                <a:lnTo>
                  <a:pt x="21600" y="0"/>
                </a:lnTo>
                <a:lnTo>
                  <a:pt x="21600" y="10439"/>
                </a:lnTo>
                <a:cubicBezTo>
                  <a:pt x="21600" y="10439"/>
                  <a:pt x="12685" y="22406"/>
                  <a:pt x="6491" y="22406"/>
                </a:cubicBezTo>
                <a:cubicBezTo>
                  <a:pt x="297" y="22406"/>
                  <a:pt x="0" y="22525"/>
                  <a:pt x="0" y="22525"/>
                </a:cubicBezTo>
                <a:close/>
              </a:path>
            </a:pathLst>
          </a:custGeom>
          <a:solidFill>
            <a:schemeClr val="accent1">
              <a:lumMod val="75000"/>
            </a:schemeClr>
          </a:solidFill>
          <a:ln w="12700" cap="flat">
            <a:noFill/>
            <a:miter lim="400000"/>
          </a:ln>
          <a:effectLst/>
        </p:spPr>
        <p:txBody>
          <a:bodyPr wrap="square" lIns="35717" tIns="35717" rIns="35717" bIns="35717" numCol="1" anchor="ctr">
            <a:noAutofit/>
          </a:bodyPr>
          <a:lstStyle/>
          <a:p>
            <a:endParaRPr dirty="0"/>
          </a:p>
        </p:txBody>
      </p:sp>
      <p:sp>
        <p:nvSpPr>
          <p:cNvPr id="30" name="Shape 159"/>
          <p:cNvSpPr/>
          <p:nvPr/>
        </p:nvSpPr>
        <p:spPr>
          <a:xfrm>
            <a:off x="4606250" y="6531313"/>
            <a:ext cx="4339829" cy="22602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5717" tIns="35717" rIns="35717" bIns="35717" numCol="1" anchor="ctr">
            <a:spAutoFit/>
          </a:bodyPr>
          <a:lstStyle>
            <a:lvl1pPr algn="r"/>
          </a:lstStyle>
          <a:p>
            <a:r>
              <a:rPr lang="it-IT" sz="1000" dirty="0">
                <a:solidFill>
                  <a:schemeClr val="bg1"/>
                </a:solidFill>
              </a:rPr>
              <a:t>Mirko Forti– Dipartimento di Giurisprudenza</a:t>
            </a:r>
            <a:endParaRPr sz="1000" dirty="0">
              <a:solidFill>
                <a:schemeClr val="bg1"/>
              </a:solidFill>
            </a:endParaRPr>
          </a:p>
        </p:txBody>
      </p:sp>
      <p:pic>
        <p:nvPicPr>
          <p:cNvPr id="2" name="Immagine 1">
            <a:extLst>
              <a:ext uri="{FF2B5EF4-FFF2-40B4-BE49-F238E27FC236}">
                <a16:creationId xmlns:a16="http://schemas.microsoft.com/office/drawing/2014/main" id="{1D67F64A-51B8-49AB-9E1D-D206A4D50486}"/>
              </a:ext>
            </a:extLst>
          </p:cNvPr>
          <p:cNvPicPr>
            <a:picLocks noChangeAspect="1"/>
          </p:cNvPicPr>
          <p:nvPr/>
        </p:nvPicPr>
        <p:blipFill>
          <a:blip r:embed="rId3"/>
          <a:stretch>
            <a:fillRect/>
          </a:stretch>
        </p:blipFill>
        <p:spPr>
          <a:xfrm>
            <a:off x="-19128" y="0"/>
            <a:ext cx="1493649" cy="932769"/>
          </a:xfrm>
          <a:prstGeom prst="rect">
            <a:avLst/>
          </a:prstGeom>
        </p:spPr>
      </p:pic>
      <p:pic>
        <p:nvPicPr>
          <p:cNvPr id="3" name="Immagine 2">
            <a:extLst>
              <a:ext uri="{FF2B5EF4-FFF2-40B4-BE49-F238E27FC236}">
                <a16:creationId xmlns:a16="http://schemas.microsoft.com/office/drawing/2014/main" id="{60529024-C3BC-465E-96DA-26CFF717EE54}"/>
              </a:ext>
            </a:extLst>
          </p:cNvPr>
          <p:cNvPicPr>
            <a:picLocks noChangeAspect="1"/>
          </p:cNvPicPr>
          <p:nvPr/>
        </p:nvPicPr>
        <p:blipFill>
          <a:blip r:embed="rId4"/>
          <a:stretch>
            <a:fillRect/>
          </a:stretch>
        </p:blipFill>
        <p:spPr>
          <a:xfrm>
            <a:off x="-4542" y="1397409"/>
            <a:ext cx="3164098" cy="3346861"/>
          </a:xfrm>
          <a:prstGeom prst="rect">
            <a:avLst/>
          </a:prstGeom>
        </p:spPr>
      </p:pic>
      <p:sp>
        <p:nvSpPr>
          <p:cNvPr id="6" name="CasellaDiTesto 5">
            <a:extLst>
              <a:ext uri="{FF2B5EF4-FFF2-40B4-BE49-F238E27FC236}">
                <a16:creationId xmlns:a16="http://schemas.microsoft.com/office/drawing/2014/main" id="{F2ACDB0A-D21F-480E-AEC5-E9675BAA4B59}"/>
              </a:ext>
            </a:extLst>
          </p:cNvPr>
          <p:cNvSpPr txBox="1"/>
          <p:nvPr/>
        </p:nvSpPr>
        <p:spPr>
          <a:xfrm>
            <a:off x="3670851" y="1660219"/>
            <a:ext cx="5128591" cy="3693319"/>
          </a:xfrm>
          <a:prstGeom prst="rect">
            <a:avLst/>
          </a:prstGeom>
          <a:noFill/>
        </p:spPr>
        <p:txBody>
          <a:bodyPr wrap="square" rtlCol="0">
            <a:spAutoFit/>
          </a:bodyPr>
          <a:lstStyle/>
          <a:p>
            <a:pPr algn="ctr"/>
            <a:r>
              <a:rPr lang="it-IT" i="1" dirty="0"/>
              <a:t>«In Internet, nessuno sa che sei un cane»</a:t>
            </a:r>
          </a:p>
          <a:p>
            <a:pPr algn="just"/>
            <a:endParaRPr lang="it-IT" i="1" dirty="0"/>
          </a:p>
          <a:p>
            <a:pPr algn="just"/>
            <a:r>
              <a:rPr lang="it-IT" dirty="0"/>
              <a:t>Anonimato caratteristica fondamentale della privacy cibernetica.  </a:t>
            </a:r>
          </a:p>
          <a:p>
            <a:pPr algn="just"/>
            <a:endParaRPr lang="it-IT" dirty="0"/>
          </a:p>
          <a:p>
            <a:pPr algn="just"/>
            <a:r>
              <a:rPr lang="it-IT" dirty="0"/>
              <a:t>La struttura diffusa della rete Internet, priva di qualsiasi controllo centralizzato, dovrebbe permettere una navigazione </a:t>
            </a:r>
            <a:r>
              <a:rPr lang="it-IT" i="1" dirty="0"/>
              <a:t>on-line</a:t>
            </a:r>
            <a:r>
              <a:rPr lang="it-IT" dirty="0"/>
              <a:t> nel pieno anonimato, ma è davvero così? </a:t>
            </a:r>
          </a:p>
          <a:p>
            <a:pPr algn="just"/>
            <a:endParaRPr lang="it-IT" dirty="0"/>
          </a:p>
          <a:p>
            <a:pPr algn="just"/>
            <a:r>
              <a:rPr lang="it-IT" dirty="0"/>
              <a:t>Non solo è possibile scoprire se l’utente è un cane, ma anche la sua razza, che tipo di croccantini preferisce e quale gatto ha inseguito il giorno prima</a:t>
            </a:r>
          </a:p>
        </p:txBody>
      </p:sp>
    </p:spTree>
    <p:extLst>
      <p:ext uri="{BB962C8B-B14F-4D97-AF65-F5344CB8AC3E}">
        <p14:creationId xmlns:p14="http://schemas.microsoft.com/office/powerpoint/2010/main" val="512612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Connettore 1 18"/>
          <p:cNvCxnSpPr/>
          <p:nvPr/>
        </p:nvCxnSpPr>
        <p:spPr>
          <a:xfrm>
            <a:off x="1754235" y="3430708"/>
            <a:ext cx="5631212" cy="0"/>
          </a:xfrm>
          <a:prstGeom prst="line">
            <a:avLst/>
          </a:prstGeom>
          <a:ln w="3175" cmpd="sng">
            <a:solidFill>
              <a:schemeClr val="bg1"/>
            </a:solidFill>
            <a:prstDash val="solid"/>
          </a:ln>
          <a:effectLst/>
        </p:spPr>
        <p:style>
          <a:lnRef idx="2">
            <a:schemeClr val="accent1"/>
          </a:lnRef>
          <a:fillRef idx="0">
            <a:schemeClr val="accent1"/>
          </a:fillRef>
          <a:effectRef idx="1">
            <a:schemeClr val="accent1"/>
          </a:effectRef>
          <a:fontRef idx="minor">
            <a:schemeClr val="tx1"/>
          </a:fontRef>
        </p:style>
      </p:cxnSp>
      <p:sp>
        <p:nvSpPr>
          <p:cNvPr id="27" name="CasellaDiTesto 26"/>
          <p:cNvSpPr txBox="1"/>
          <p:nvPr/>
        </p:nvSpPr>
        <p:spPr>
          <a:xfrm>
            <a:off x="1591649" y="910705"/>
            <a:ext cx="5604493" cy="707886"/>
          </a:xfrm>
          <a:prstGeom prst="rect">
            <a:avLst/>
          </a:prstGeom>
          <a:noFill/>
        </p:spPr>
        <p:txBody>
          <a:bodyPr wrap="square" rtlCol="0">
            <a:spAutoFit/>
          </a:bodyPr>
          <a:lstStyle/>
          <a:p>
            <a:pPr algn="ctr"/>
            <a:r>
              <a:rPr lang="it-IT" sz="2000" b="1" i="1" dirty="0"/>
              <a:t>Evoluzione storica del concetto di privacy nell’epoca antica-medievale</a:t>
            </a:r>
          </a:p>
        </p:txBody>
      </p:sp>
      <p:sp>
        <p:nvSpPr>
          <p:cNvPr id="17" name="Shape 150"/>
          <p:cNvSpPr/>
          <p:nvPr/>
        </p:nvSpPr>
        <p:spPr>
          <a:xfrm>
            <a:off x="-40" y="104425"/>
            <a:ext cx="9157786" cy="83046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4" y="0"/>
                </a:lnTo>
                <a:lnTo>
                  <a:pt x="21600" y="35"/>
                </a:lnTo>
                <a:lnTo>
                  <a:pt x="21600" y="9514"/>
                </a:lnTo>
                <a:cubicBezTo>
                  <a:pt x="21600" y="9514"/>
                  <a:pt x="12685" y="21481"/>
                  <a:pt x="6491" y="21481"/>
                </a:cubicBezTo>
                <a:cubicBezTo>
                  <a:pt x="297" y="21481"/>
                  <a:pt x="0" y="21600"/>
                  <a:pt x="0" y="21600"/>
                </a:cubicBezTo>
                <a:close/>
              </a:path>
            </a:pathLst>
          </a:custGeom>
          <a:solidFill>
            <a:schemeClr val="tx2">
              <a:lumMod val="50000"/>
            </a:schemeClr>
          </a:solidFill>
          <a:ln w="12700" cap="flat">
            <a:noFill/>
            <a:miter lim="400000"/>
          </a:ln>
          <a:effectLst/>
        </p:spPr>
        <p:txBody>
          <a:bodyPr wrap="square" lIns="35717" tIns="35717" rIns="35717" bIns="35717" numCol="1" anchor="ctr">
            <a:noAutofit/>
          </a:bodyPr>
          <a:lstStyle/>
          <a:p>
            <a:endParaRPr/>
          </a:p>
        </p:txBody>
      </p:sp>
      <p:sp>
        <p:nvSpPr>
          <p:cNvPr id="18" name="Shape 151"/>
          <p:cNvSpPr/>
          <p:nvPr/>
        </p:nvSpPr>
        <p:spPr>
          <a:xfrm>
            <a:off x="-4542" y="-11348"/>
            <a:ext cx="9181376" cy="835459"/>
          </a:xfrm>
          <a:custGeom>
            <a:avLst/>
            <a:gdLst>
              <a:gd name="connsiteX0" fmla="*/ 1 w 21601"/>
              <a:gd name="connsiteY0" fmla="*/ 21565 h 21565"/>
              <a:gd name="connsiteX1" fmla="*/ 0 w 21601"/>
              <a:gd name="connsiteY1" fmla="*/ 295 h 21565"/>
              <a:gd name="connsiteX2" fmla="*/ 21601 w 21601"/>
              <a:gd name="connsiteY2" fmla="*/ 0 h 21565"/>
              <a:gd name="connsiteX3" fmla="*/ 21601 w 21601"/>
              <a:gd name="connsiteY3" fmla="*/ 9479 h 21565"/>
              <a:gd name="connsiteX4" fmla="*/ 6492 w 21601"/>
              <a:gd name="connsiteY4" fmla="*/ 21446 h 21565"/>
              <a:gd name="connsiteX5" fmla="*/ 1 w 21601"/>
              <a:gd name="connsiteY5" fmla="*/ 21565 h 21565"/>
              <a:gd name="connsiteX0" fmla="*/ 1 w 21601"/>
              <a:gd name="connsiteY0" fmla="*/ 21565 h 21565"/>
              <a:gd name="connsiteX1" fmla="*/ 0 w 21601"/>
              <a:gd name="connsiteY1" fmla="*/ 130 h 21565"/>
              <a:gd name="connsiteX2" fmla="*/ 21601 w 21601"/>
              <a:gd name="connsiteY2" fmla="*/ 0 h 21565"/>
              <a:gd name="connsiteX3" fmla="*/ 21601 w 21601"/>
              <a:gd name="connsiteY3" fmla="*/ 9479 h 21565"/>
              <a:gd name="connsiteX4" fmla="*/ 6492 w 21601"/>
              <a:gd name="connsiteY4" fmla="*/ 21446 h 21565"/>
              <a:gd name="connsiteX5" fmla="*/ 1 w 21601"/>
              <a:gd name="connsiteY5" fmla="*/ 21565 h 21565"/>
              <a:gd name="connsiteX0" fmla="*/ 1 w 21601"/>
              <a:gd name="connsiteY0" fmla="*/ 21435 h 21435"/>
              <a:gd name="connsiteX1" fmla="*/ 0 w 21601"/>
              <a:gd name="connsiteY1" fmla="*/ 0 h 21435"/>
              <a:gd name="connsiteX2" fmla="*/ 21601 w 21601"/>
              <a:gd name="connsiteY2" fmla="*/ 35 h 21435"/>
              <a:gd name="connsiteX3" fmla="*/ 21601 w 21601"/>
              <a:gd name="connsiteY3" fmla="*/ 9349 h 21435"/>
              <a:gd name="connsiteX4" fmla="*/ 6492 w 21601"/>
              <a:gd name="connsiteY4" fmla="*/ 21316 h 21435"/>
              <a:gd name="connsiteX5" fmla="*/ 1 w 21601"/>
              <a:gd name="connsiteY5" fmla="*/ 21435 h 21435"/>
              <a:gd name="connsiteX0" fmla="*/ 1 w 21601"/>
              <a:gd name="connsiteY0" fmla="*/ 21435 h 21435"/>
              <a:gd name="connsiteX1" fmla="*/ 0 w 21601"/>
              <a:gd name="connsiteY1" fmla="*/ 0 h 21435"/>
              <a:gd name="connsiteX2" fmla="*/ 21601 w 21601"/>
              <a:gd name="connsiteY2" fmla="*/ 35 h 21435"/>
              <a:gd name="connsiteX3" fmla="*/ 21601 w 21601"/>
              <a:gd name="connsiteY3" fmla="*/ 9349 h 21435"/>
              <a:gd name="connsiteX4" fmla="*/ 6492 w 21601"/>
              <a:gd name="connsiteY4" fmla="*/ 21316 h 21435"/>
              <a:gd name="connsiteX5" fmla="*/ 1 w 21601"/>
              <a:gd name="connsiteY5" fmla="*/ 21435 h 21435"/>
              <a:gd name="connsiteX0" fmla="*/ 1 w 21631"/>
              <a:gd name="connsiteY0" fmla="*/ 21435 h 21435"/>
              <a:gd name="connsiteX1" fmla="*/ 0 w 21631"/>
              <a:gd name="connsiteY1" fmla="*/ 0 h 21435"/>
              <a:gd name="connsiteX2" fmla="*/ 21631 w 21631"/>
              <a:gd name="connsiteY2" fmla="*/ 696 h 21435"/>
              <a:gd name="connsiteX3" fmla="*/ 21601 w 21631"/>
              <a:gd name="connsiteY3" fmla="*/ 9349 h 21435"/>
              <a:gd name="connsiteX4" fmla="*/ 6492 w 21631"/>
              <a:gd name="connsiteY4" fmla="*/ 21316 h 21435"/>
              <a:gd name="connsiteX5" fmla="*/ 1 w 21631"/>
              <a:gd name="connsiteY5" fmla="*/ 21435 h 21435"/>
              <a:gd name="connsiteX0" fmla="*/ 1 w 21646"/>
              <a:gd name="connsiteY0" fmla="*/ 21730 h 21730"/>
              <a:gd name="connsiteX1" fmla="*/ 0 w 21646"/>
              <a:gd name="connsiteY1" fmla="*/ 295 h 21730"/>
              <a:gd name="connsiteX2" fmla="*/ 21646 w 21646"/>
              <a:gd name="connsiteY2" fmla="*/ 0 h 21730"/>
              <a:gd name="connsiteX3" fmla="*/ 21601 w 21646"/>
              <a:gd name="connsiteY3" fmla="*/ 9644 h 21730"/>
              <a:gd name="connsiteX4" fmla="*/ 6492 w 21646"/>
              <a:gd name="connsiteY4" fmla="*/ 21611 h 21730"/>
              <a:gd name="connsiteX5" fmla="*/ 1 w 21646"/>
              <a:gd name="connsiteY5" fmla="*/ 21730 h 2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46" h="21730" extrusionOk="0">
                <a:moveTo>
                  <a:pt x="1" y="21730"/>
                </a:moveTo>
                <a:cubicBezTo>
                  <a:pt x="1" y="14640"/>
                  <a:pt x="0" y="7385"/>
                  <a:pt x="0" y="295"/>
                </a:cubicBezTo>
                <a:lnTo>
                  <a:pt x="21646" y="0"/>
                </a:lnTo>
                <a:cubicBezTo>
                  <a:pt x="21636" y="2884"/>
                  <a:pt x="21611" y="6760"/>
                  <a:pt x="21601" y="9644"/>
                </a:cubicBezTo>
                <a:cubicBezTo>
                  <a:pt x="21601" y="9644"/>
                  <a:pt x="12686" y="21611"/>
                  <a:pt x="6492" y="21611"/>
                </a:cubicBezTo>
                <a:cubicBezTo>
                  <a:pt x="298" y="21611"/>
                  <a:pt x="1" y="21730"/>
                  <a:pt x="1" y="21730"/>
                </a:cubicBezTo>
                <a:close/>
              </a:path>
            </a:pathLst>
          </a:custGeom>
          <a:solidFill>
            <a:schemeClr val="accent1">
              <a:lumMod val="75000"/>
            </a:schemeClr>
          </a:solidFill>
          <a:ln w="12700" cap="flat">
            <a:noFill/>
            <a:miter lim="400000"/>
          </a:ln>
          <a:effectLst/>
        </p:spPr>
        <p:txBody>
          <a:bodyPr wrap="square" lIns="35717" tIns="35717" rIns="35717" bIns="35717" numCol="1" anchor="ctr">
            <a:noAutofit/>
          </a:bodyPr>
          <a:lstStyle/>
          <a:p>
            <a:endParaRPr/>
          </a:p>
        </p:txBody>
      </p:sp>
      <p:sp>
        <p:nvSpPr>
          <p:cNvPr id="21" name="Shape 153"/>
          <p:cNvSpPr/>
          <p:nvPr/>
        </p:nvSpPr>
        <p:spPr>
          <a:xfrm>
            <a:off x="1713899" y="102133"/>
            <a:ext cx="5491787" cy="564574"/>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5717" tIns="35717" rIns="35717" bIns="35717" numCol="1" anchor="t">
            <a:spAutoFit/>
          </a:bodyPr>
          <a:lstStyle/>
          <a:p>
            <a:pPr algn="ctr"/>
            <a:r>
              <a:rPr lang="it-IT" sz="1600" dirty="0">
                <a:solidFill>
                  <a:schemeClr val="bg1"/>
                </a:solidFill>
              </a:rPr>
              <a:t>La tutela dei dati personali nell'ambito dei fenomeni migratori</a:t>
            </a:r>
            <a:endParaRPr lang="it-IT" sz="1600" b="1" i="1" dirty="0">
              <a:solidFill>
                <a:schemeClr val="bg1"/>
              </a:solidFill>
            </a:endParaRPr>
          </a:p>
          <a:p>
            <a:endParaRPr sz="1600" dirty="0">
              <a:solidFill>
                <a:schemeClr val="bg1"/>
              </a:solidFill>
              <a:latin typeface="+mj-lt"/>
              <a:cs typeface="Cali"/>
            </a:endParaRPr>
          </a:p>
        </p:txBody>
      </p:sp>
      <p:sp>
        <p:nvSpPr>
          <p:cNvPr id="28" name="Shape 156"/>
          <p:cNvSpPr/>
          <p:nvPr/>
        </p:nvSpPr>
        <p:spPr>
          <a:xfrm rot="10800000">
            <a:off x="-4119" y="6341349"/>
            <a:ext cx="9157785" cy="47351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4" y="0"/>
                </a:lnTo>
                <a:lnTo>
                  <a:pt x="21600" y="35"/>
                </a:lnTo>
                <a:lnTo>
                  <a:pt x="21600" y="9514"/>
                </a:lnTo>
                <a:cubicBezTo>
                  <a:pt x="21600" y="9514"/>
                  <a:pt x="12685" y="21481"/>
                  <a:pt x="6491" y="21481"/>
                </a:cubicBezTo>
                <a:cubicBezTo>
                  <a:pt x="297" y="21481"/>
                  <a:pt x="0" y="21600"/>
                  <a:pt x="0" y="21600"/>
                </a:cubicBezTo>
                <a:close/>
              </a:path>
            </a:pathLst>
          </a:custGeom>
          <a:solidFill>
            <a:schemeClr val="tx2">
              <a:lumMod val="50000"/>
            </a:schemeClr>
          </a:solidFill>
          <a:ln w="12700" cap="flat">
            <a:noFill/>
            <a:miter lim="400000"/>
          </a:ln>
          <a:effectLst/>
        </p:spPr>
        <p:txBody>
          <a:bodyPr wrap="square" lIns="35717" tIns="35717" rIns="35717" bIns="35717" numCol="1" anchor="ctr">
            <a:noAutofit/>
          </a:bodyPr>
          <a:lstStyle/>
          <a:p>
            <a:endParaRPr/>
          </a:p>
        </p:txBody>
      </p:sp>
      <p:sp>
        <p:nvSpPr>
          <p:cNvPr id="29" name="Shape 157"/>
          <p:cNvSpPr/>
          <p:nvPr/>
        </p:nvSpPr>
        <p:spPr>
          <a:xfrm rot="10800000">
            <a:off x="-41" y="6429136"/>
            <a:ext cx="9157785" cy="447229"/>
          </a:xfrm>
          <a:custGeom>
            <a:avLst/>
            <a:gdLst>
              <a:gd name="connsiteX0" fmla="*/ 0 w 21600"/>
              <a:gd name="connsiteY0" fmla="*/ 21600 h 21600"/>
              <a:gd name="connsiteX1" fmla="*/ 14 w 21600"/>
              <a:gd name="connsiteY1" fmla="*/ 0 h 21600"/>
              <a:gd name="connsiteX2" fmla="*/ 21600 w 21600"/>
              <a:gd name="connsiteY2" fmla="*/ 994 h 21600"/>
              <a:gd name="connsiteX3" fmla="*/ 21600 w 21600"/>
              <a:gd name="connsiteY3" fmla="*/ 9514 h 21600"/>
              <a:gd name="connsiteX4" fmla="*/ 6491 w 21600"/>
              <a:gd name="connsiteY4" fmla="*/ 21481 h 21600"/>
              <a:gd name="connsiteX5" fmla="*/ 0 w 21600"/>
              <a:gd name="connsiteY5" fmla="*/ 21600 h 21600"/>
              <a:gd name="connsiteX0" fmla="*/ 0 w 21600"/>
              <a:gd name="connsiteY0" fmla="*/ 22525 h 22525"/>
              <a:gd name="connsiteX1" fmla="*/ 14 w 21600"/>
              <a:gd name="connsiteY1" fmla="*/ 925 h 22525"/>
              <a:gd name="connsiteX2" fmla="*/ 21600 w 21600"/>
              <a:gd name="connsiteY2" fmla="*/ 0 h 22525"/>
              <a:gd name="connsiteX3" fmla="*/ 21600 w 21600"/>
              <a:gd name="connsiteY3" fmla="*/ 10439 h 22525"/>
              <a:gd name="connsiteX4" fmla="*/ 6491 w 21600"/>
              <a:gd name="connsiteY4" fmla="*/ 22406 h 22525"/>
              <a:gd name="connsiteX5" fmla="*/ 0 w 21600"/>
              <a:gd name="connsiteY5" fmla="*/ 22525 h 22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00" h="22525" extrusionOk="0">
                <a:moveTo>
                  <a:pt x="0" y="22525"/>
                </a:moveTo>
                <a:cubicBezTo>
                  <a:pt x="5" y="15325"/>
                  <a:pt x="9" y="8125"/>
                  <a:pt x="14" y="925"/>
                </a:cubicBezTo>
                <a:lnTo>
                  <a:pt x="21600" y="0"/>
                </a:lnTo>
                <a:lnTo>
                  <a:pt x="21600" y="10439"/>
                </a:lnTo>
                <a:cubicBezTo>
                  <a:pt x="21600" y="10439"/>
                  <a:pt x="12685" y="22406"/>
                  <a:pt x="6491" y="22406"/>
                </a:cubicBezTo>
                <a:cubicBezTo>
                  <a:pt x="297" y="22406"/>
                  <a:pt x="0" y="22525"/>
                  <a:pt x="0" y="22525"/>
                </a:cubicBezTo>
                <a:close/>
              </a:path>
            </a:pathLst>
          </a:custGeom>
          <a:solidFill>
            <a:schemeClr val="accent1">
              <a:lumMod val="75000"/>
            </a:schemeClr>
          </a:solidFill>
          <a:ln w="12700" cap="flat">
            <a:noFill/>
            <a:miter lim="400000"/>
          </a:ln>
          <a:effectLst/>
        </p:spPr>
        <p:txBody>
          <a:bodyPr wrap="square" lIns="35717" tIns="35717" rIns="35717" bIns="35717" numCol="1" anchor="ctr">
            <a:noAutofit/>
          </a:bodyPr>
          <a:lstStyle/>
          <a:p>
            <a:endParaRPr dirty="0"/>
          </a:p>
        </p:txBody>
      </p:sp>
      <p:sp>
        <p:nvSpPr>
          <p:cNvPr id="30" name="Shape 159"/>
          <p:cNvSpPr/>
          <p:nvPr/>
        </p:nvSpPr>
        <p:spPr>
          <a:xfrm>
            <a:off x="4606250" y="6531313"/>
            <a:ext cx="4339829" cy="22602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5717" tIns="35717" rIns="35717" bIns="35717" numCol="1" anchor="ctr">
            <a:spAutoFit/>
          </a:bodyPr>
          <a:lstStyle>
            <a:lvl1pPr algn="r"/>
          </a:lstStyle>
          <a:p>
            <a:r>
              <a:rPr lang="it-IT" sz="1000" dirty="0">
                <a:solidFill>
                  <a:schemeClr val="bg1"/>
                </a:solidFill>
              </a:rPr>
              <a:t>Mirko Forti– Dipartimento di Giurisprudenza</a:t>
            </a:r>
            <a:endParaRPr sz="1000" dirty="0">
              <a:solidFill>
                <a:schemeClr val="bg1"/>
              </a:solidFill>
            </a:endParaRPr>
          </a:p>
        </p:txBody>
      </p:sp>
      <p:pic>
        <p:nvPicPr>
          <p:cNvPr id="2" name="Immagine 1">
            <a:extLst>
              <a:ext uri="{FF2B5EF4-FFF2-40B4-BE49-F238E27FC236}">
                <a16:creationId xmlns:a16="http://schemas.microsoft.com/office/drawing/2014/main" id="{1D67F64A-51B8-49AB-9E1D-D206A4D50486}"/>
              </a:ext>
            </a:extLst>
          </p:cNvPr>
          <p:cNvPicPr>
            <a:picLocks noChangeAspect="1"/>
          </p:cNvPicPr>
          <p:nvPr/>
        </p:nvPicPr>
        <p:blipFill>
          <a:blip r:embed="rId3"/>
          <a:stretch>
            <a:fillRect/>
          </a:stretch>
        </p:blipFill>
        <p:spPr>
          <a:xfrm>
            <a:off x="-19128" y="0"/>
            <a:ext cx="1493649" cy="932769"/>
          </a:xfrm>
          <a:prstGeom prst="rect">
            <a:avLst/>
          </a:prstGeom>
        </p:spPr>
      </p:pic>
      <p:sp>
        <p:nvSpPr>
          <p:cNvPr id="4" name="CasellaDiTesto 3">
            <a:extLst>
              <a:ext uri="{FF2B5EF4-FFF2-40B4-BE49-F238E27FC236}">
                <a16:creationId xmlns:a16="http://schemas.microsoft.com/office/drawing/2014/main" id="{E1F2419B-6849-4C6A-9CD1-3E17CF9AFC7C}"/>
              </a:ext>
            </a:extLst>
          </p:cNvPr>
          <p:cNvSpPr txBox="1"/>
          <p:nvPr/>
        </p:nvSpPr>
        <p:spPr>
          <a:xfrm>
            <a:off x="229754" y="1673437"/>
            <a:ext cx="8680174" cy="646331"/>
          </a:xfrm>
          <a:prstGeom prst="rect">
            <a:avLst/>
          </a:prstGeom>
          <a:noFill/>
        </p:spPr>
        <p:txBody>
          <a:bodyPr wrap="square" rtlCol="0">
            <a:spAutoFit/>
          </a:bodyPr>
          <a:lstStyle/>
          <a:p>
            <a:pPr algn="ctr"/>
            <a:r>
              <a:rPr lang="it-IT" dirty="0"/>
              <a:t>Privacy come necessità di mantenere autonoma e inviolata una sfera di intimità personale, lontana dal resto della collettività. </a:t>
            </a:r>
          </a:p>
        </p:txBody>
      </p:sp>
      <p:sp>
        <p:nvSpPr>
          <p:cNvPr id="5" name="CasellaDiTesto 4">
            <a:extLst>
              <a:ext uri="{FF2B5EF4-FFF2-40B4-BE49-F238E27FC236}">
                <a16:creationId xmlns:a16="http://schemas.microsoft.com/office/drawing/2014/main" id="{F59E182C-D86F-4106-942F-08F0733CE1D5}"/>
              </a:ext>
            </a:extLst>
          </p:cNvPr>
          <p:cNvSpPr txBox="1"/>
          <p:nvPr/>
        </p:nvSpPr>
        <p:spPr>
          <a:xfrm>
            <a:off x="248087" y="2557846"/>
            <a:ext cx="8716325" cy="3693319"/>
          </a:xfrm>
          <a:prstGeom prst="rect">
            <a:avLst/>
          </a:prstGeom>
          <a:noFill/>
        </p:spPr>
        <p:txBody>
          <a:bodyPr wrap="square" rtlCol="0">
            <a:spAutoFit/>
          </a:bodyPr>
          <a:lstStyle/>
          <a:p>
            <a:pPr marL="285750" indent="-285750">
              <a:buFont typeface="Arial" panose="020B0604020202020204" pitchFamily="34" charset="0"/>
              <a:buChar char="•"/>
            </a:pPr>
            <a:r>
              <a:rPr lang="it-IT" dirty="0"/>
              <a:t>Violazione dello spazio intimo privato comporta vergogna: Adamo ed Eva si coprono con le foglie di fico. </a:t>
            </a:r>
          </a:p>
          <a:p>
            <a:pPr marL="285750" indent="-285750">
              <a:buFont typeface="Arial" panose="020B0604020202020204" pitchFamily="34" charset="0"/>
              <a:buChar char="•"/>
            </a:pPr>
            <a:endParaRPr lang="it-IT" dirty="0"/>
          </a:p>
          <a:p>
            <a:pPr marL="285750" indent="-285750" algn="just">
              <a:buFont typeface="Arial" panose="020B0604020202020204" pitchFamily="34" charset="0"/>
              <a:buChar char="•"/>
            </a:pPr>
            <a:r>
              <a:rPr lang="it-IT" dirty="0"/>
              <a:t>Distinzione tra sfera pubblica e privata nell’Antica Grecia: la </a:t>
            </a:r>
            <a:r>
              <a:rPr lang="it-IT" i="1" dirty="0"/>
              <a:t>polis </a:t>
            </a:r>
            <a:r>
              <a:rPr lang="it-IT" dirty="0"/>
              <a:t>richiede il contributo di ogni cittadino. Le esigenze della collettività sono più importanti del desiderio di riservatezza.</a:t>
            </a:r>
          </a:p>
          <a:p>
            <a:pPr marL="285750" indent="-285750" algn="just">
              <a:buFont typeface="Arial" panose="020B0604020202020204" pitchFamily="34" charset="0"/>
              <a:buChar char="•"/>
            </a:pPr>
            <a:endParaRPr lang="it-IT" dirty="0"/>
          </a:p>
          <a:p>
            <a:pPr marL="285750" indent="-285750" algn="just">
              <a:buFont typeface="Arial" panose="020B0604020202020204" pitchFamily="34" charset="0"/>
              <a:buChar char="•"/>
            </a:pPr>
            <a:r>
              <a:rPr lang="it-IT" dirty="0"/>
              <a:t>La morale cristiana pone l’accento sul rispetto della persona e sulla sacralità della famiglia; il fedele non deve giudicare il prossimo interferendo nella sua vita personale, poiché conta solo il giudizio divino.   </a:t>
            </a:r>
          </a:p>
          <a:p>
            <a:pPr marL="285750" indent="-285750" algn="just">
              <a:buFont typeface="Arial" panose="020B0604020202020204" pitchFamily="34" charset="0"/>
              <a:buChar char="•"/>
            </a:pPr>
            <a:endParaRPr lang="it-IT" dirty="0"/>
          </a:p>
          <a:p>
            <a:pPr marL="285750" indent="-285750" algn="just">
              <a:buFont typeface="Arial" panose="020B0604020202020204" pitchFamily="34" charset="0"/>
              <a:buChar char="•"/>
            </a:pPr>
            <a:r>
              <a:rPr lang="it-IT" dirty="0"/>
              <a:t>Crollo dell’Impero Romano e sviluppo delle corti feudali. Lo spazio privato coincide con il castello e la roccaforte</a:t>
            </a:r>
          </a:p>
        </p:txBody>
      </p:sp>
    </p:spTree>
    <p:extLst>
      <p:ext uri="{BB962C8B-B14F-4D97-AF65-F5344CB8AC3E}">
        <p14:creationId xmlns:p14="http://schemas.microsoft.com/office/powerpoint/2010/main" val="682941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Connettore 1 18"/>
          <p:cNvCxnSpPr/>
          <p:nvPr/>
        </p:nvCxnSpPr>
        <p:spPr>
          <a:xfrm>
            <a:off x="1754235" y="3430708"/>
            <a:ext cx="5631212" cy="0"/>
          </a:xfrm>
          <a:prstGeom prst="line">
            <a:avLst/>
          </a:prstGeom>
          <a:ln w="3175" cmpd="sng">
            <a:solidFill>
              <a:schemeClr val="bg1"/>
            </a:solidFill>
            <a:prstDash val="solid"/>
          </a:ln>
          <a:effectLst/>
        </p:spPr>
        <p:style>
          <a:lnRef idx="2">
            <a:schemeClr val="accent1"/>
          </a:lnRef>
          <a:fillRef idx="0">
            <a:schemeClr val="accent1"/>
          </a:fillRef>
          <a:effectRef idx="1">
            <a:schemeClr val="accent1"/>
          </a:effectRef>
          <a:fontRef idx="minor">
            <a:schemeClr val="tx1"/>
          </a:fontRef>
        </p:style>
      </p:cxnSp>
      <p:sp>
        <p:nvSpPr>
          <p:cNvPr id="17" name="Shape 150"/>
          <p:cNvSpPr/>
          <p:nvPr/>
        </p:nvSpPr>
        <p:spPr>
          <a:xfrm>
            <a:off x="-40" y="104425"/>
            <a:ext cx="9157786" cy="83046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4" y="0"/>
                </a:lnTo>
                <a:lnTo>
                  <a:pt x="21600" y="35"/>
                </a:lnTo>
                <a:lnTo>
                  <a:pt x="21600" y="9514"/>
                </a:lnTo>
                <a:cubicBezTo>
                  <a:pt x="21600" y="9514"/>
                  <a:pt x="12685" y="21481"/>
                  <a:pt x="6491" y="21481"/>
                </a:cubicBezTo>
                <a:cubicBezTo>
                  <a:pt x="297" y="21481"/>
                  <a:pt x="0" y="21600"/>
                  <a:pt x="0" y="21600"/>
                </a:cubicBezTo>
                <a:close/>
              </a:path>
            </a:pathLst>
          </a:custGeom>
          <a:solidFill>
            <a:schemeClr val="tx2">
              <a:lumMod val="50000"/>
            </a:schemeClr>
          </a:solidFill>
          <a:ln w="12700" cap="flat">
            <a:noFill/>
            <a:miter lim="400000"/>
          </a:ln>
          <a:effectLst/>
        </p:spPr>
        <p:txBody>
          <a:bodyPr wrap="square" lIns="35717" tIns="35717" rIns="35717" bIns="35717" numCol="1" anchor="ctr">
            <a:noAutofit/>
          </a:bodyPr>
          <a:lstStyle/>
          <a:p>
            <a:endParaRPr/>
          </a:p>
        </p:txBody>
      </p:sp>
      <p:sp>
        <p:nvSpPr>
          <p:cNvPr id="18" name="Shape 151"/>
          <p:cNvSpPr/>
          <p:nvPr/>
        </p:nvSpPr>
        <p:spPr>
          <a:xfrm>
            <a:off x="-4542" y="-11348"/>
            <a:ext cx="9181376" cy="835459"/>
          </a:xfrm>
          <a:custGeom>
            <a:avLst/>
            <a:gdLst>
              <a:gd name="connsiteX0" fmla="*/ 1 w 21601"/>
              <a:gd name="connsiteY0" fmla="*/ 21565 h 21565"/>
              <a:gd name="connsiteX1" fmla="*/ 0 w 21601"/>
              <a:gd name="connsiteY1" fmla="*/ 295 h 21565"/>
              <a:gd name="connsiteX2" fmla="*/ 21601 w 21601"/>
              <a:gd name="connsiteY2" fmla="*/ 0 h 21565"/>
              <a:gd name="connsiteX3" fmla="*/ 21601 w 21601"/>
              <a:gd name="connsiteY3" fmla="*/ 9479 h 21565"/>
              <a:gd name="connsiteX4" fmla="*/ 6492 w 21601"/>
              <a:gd name="connsiteY4" fmla="*/ 21446 h 21565"/>
              <a:gd name="connsiteX5" fmla="*/ 1 w 21601"/>
              <a:gd name="connsiteY5" fmla="*/ 21565 h 21565"/>
              <a:gd name="connsiteX0" fmla="*/ 1 w 21601"/>
              <a:gd name="connsiteY0" fmla="*/ 21565 h 21565"/>
              <a:gd name="connsiteX1" fmla="*/ 0 w 21601"/>
              <a:gd name="connsiteY1" fmla="*/ 130 h 21565"/>
              <a:gd name="connsiteX2" fmla="*/ 21601 w 21601"/>
              <a:gd name="connsiteY2" fmla="*/ 0 h 21565"/>
              <a:gd name="connsiteX3" fmla="*/ 21601 w 21601"/>
              <a:gd name="connsiteY3" fmla="*/ 9479 h 21565"/>
              <a:gd name="connsiteX4" fmla="*/ 6492 w 21601"/>
              <a:gd name="connsiteY4" fmla="*/ 21446 h 21565"/>
              <a:gd name="connsiteX5" fmla="*/ 1 w 21601"/>
              <a:gd name="connsiteY5" fmla="*/ 21565 h 21565"/>
              <a:gd name="connsiteX0" fmla="*/ 1 w 21601"/>
              <a:gd name="connsiteY0" fmla="*/ 21435 h 21435"/>
              <a:gd name="connsiteX1" fmla="*/ 0 w 21601"/>
              <a:gd name="connsiteY1" fmla="*/ 0 h 21435"/>
              <a:gd name="connsiteX2" fmla="*/ 21601 w 21601"/>
              <a:gd name="connsiteY2" fmla="*/ 35 h 21435"/>
              <a:gd name="connsiteX3" fmla="*/ 21601 w 21601"/>
              <a:gd name="connsiteY3" fmla="*/ 9349 h 21435"/>
              <a:gd name="connsiteX4" fmla="*/ 6492 w 21601"/>
              <a:gd name="connsiteY4" fmla="*/ 21316 h 21435"/>
              <a:gd name="connsiteX5" fmla="*/ 1 w 21601"/>
              <a:gd name="connsiteY5" fmla="*/ 21435 h 21435"/>
              <a:gd name="connsiteX0" fmla="*/ 1 w 21601"/>
              <a:gd name="connsiteY0" fmla="*/ 21435 h 21435"/>
              <a:gd name="connsiteX1" fmla="*/ 0 w 21601"/>
              <a:gd name="connsiteY1" fmla="*/ 0 h 21435"/>
              <a:gd name="connsiteX2" fmla="*/ 21601 w 21601"/>
              <a:gd name="connsiteY2" fmla="*/ 35 h 21435"/>
              <a:gd name="connsiteX3" fmla="*/ 21601 w 21601"/>
              <a:gd name="connsiteY3" fmla="*/ 9349 h 21435"/>
              <a:gd name="connsiteX4" fmla="*/ 6492 w 21601"/>
              <a:gd name="connsiteY4" fmla="*/ 21316 h 21435"/>
              <a:gd name="connsiteX5" fmla="*/ 1 w 21601"/>
              <a:gd name="connsiteY5" fmla="*/ 21435 h 21435"/>
              <a:gd name="connsiteX0" fmla="*/ 1 w 21631"/>
              <a:gd name="connsiteY0" fmla="*/ 21435 h 21435"/>
              <a:gd name="connsiteX1" fmla="*/ 0 w 21631"/>
              <a:gd name="connsiteY1" fmla="*/ 0 h 21435"/>
              <a:gd name="connsiteX2" fmla="*/ 21631 w 21631"/>
              <a:gd name="connsiteY2" fmla="*/ 696 h 21435"/>
              <a:gd name="connsiteX3" fmla="*/ 21601 w 21631"/>
              <a:gd name="connsiteY3" fmla="*/ 9349 h 21435"/>
              <a:gd name="connsiteX4" fmla="*/ 6492 w 21631"/>
              <a:gd name="connsiteY4" fmla="*/ 21316 h 21435"/>
              <a:gd name="connsiteX5" fmla="*/ 1 w 21631"/>
              <a:gd name="connsiteY5" fmla="*/ 21435 h 21435"/>
              <a:gd name="connsiteX0" fmla="*/ 1 w 21646"/>
              <a:gd name="connsiteY0" fmla="*/ 21730 h 21730"/>
              <a:gd name="connsiteX1" fmla="*/ 0 w 21646"/>
              <a:gd name="connsiteY1" fmla="*/ 295 h 21730"/>
              <a:gd name="connsiteX2" fmla="*/ 21646 w 21646"/>
              <a:gd name="connsiteY2" fmla="*/ 0 h 21730"/>
              <a:gd name="connsiteX3" fmla="*/ 21601 w 21646"/>
              <a:gd name="connsiteY3" fmla="*/ 9644 h 21730"/>
              <a:gd name="connsiteX4" fmla="*/ 6492 w 21646"/>
              <a:gd name="connsiteY4" fmla="*/ 21611 h 21730"/>
              <a:gd name="connsiteX5" fmla="*/ 1 w 21646"/>
              <a:gd name="connsiteY5" fmla="*/ 21730 h 2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46" h="21730" extrusionOk="0">
                <a:moveTo>
                  <a:pt x="1" y="21730"/>
                </a:moveTo>
                <a:cubicBezTo>
                  <a:pt x="1" y="14640"/>
                  <a:pt x="0" y="7385"/>
                  <a:pt x="0" y="295"/>
                </a:cubicBezTo>
                <a:lnTo>
                  <a:pt x="21646" y="0"/>
                </a:lnTo>
                <a:cubicBezTo>
                  <a:pt x="21636" y="2884"/>
                  <a:pt x="21611" y="6760"/>
                  <a:pt x="21601" y="9644"/>
                </a:cubicBezTo>
                <a:cubicBezTo>
                  <a:pt x="21601" y="9644"/>
                  <a:pt x="12686" y="21611"/>
                  <a:pt x="6492" y="21611"/>
                </a:cubicBezTo>
                <a:cubicBezTo>
                  <a:pt x="298" y="21611"/>
                  <a:pt x="1" y="21730"/>
                  <a:pt x="1" y="21730"/>
                </a:cubicBezTo>
                <a:close/>
              </a:path>
            </a:pathLst>
          </a:custGeom>
          <a:solidFill>
            <a:schemeClr val="accent1">
              <a:lumMod val="75000"/>
            </a:schemeClr>
          </a:solidFill>
          <a:ln w="12700" cap="flat">
            <a:noFill/>
            <a:miter lim="400000"/>
          </a:ln>
          <a:effectLst/>
        </p:spPr>
        <p:txBody>
          <a:bodyPr wrap="square" lIns="35717" tIns="35717" rIns="35717" bIns="35717" numCol="1" anchor="ctr">
            <a:noAutofit/>
          </a:bodyPr>
          <a:lstStyle/>
          <a:p>
            <a:endParaRPr/>
          </a:p>
        </p:txBody>
      </p:sp>
      <p:sp>
        <p:nvSpPr>
          <p:cNvPr id="21" name="Shape 153"/>
          <p:cNvSpPr/>
          <p:nvPr/>
        </p:nvSpPr>
        <p:spPr>
          <a:xfrm>
            <a:off x="1713899" y="102133"/>
            <a:ext cx="5491787" cy="564574"/>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5717" tIns="35717" rIns="35717" bIns="35717" numCol="1" anchor="t">
            <a:spAutoFit/>
          </a:bodyPr>
          <a:lstStyle/>
          <a:p>
            <a:pPr algn="ctr"/>
            <a:r>
              <a:rPr lang="it-IT" sz="1600" dirty="0">
                <a:solidFill>
                  <a:schemeClr val="bg1"/>
                </a:solidFill>
              </a:rPr>
              <a:t>La tutela dei dati personali nell'ambito dei fenomeni migratori</a:t>
            </a:r>
            <a:endParaRPr lang="it-IT" sz="1600" b="1" i="1" dirty="0">
              <a:solidFill>
                <a:schemeClr val="bg1"/>
              </a:solidFill>
            </a:endParaRPr>
          </a:p>
          <a:p>
            <a:endParaRPr sz="1600" dirty="0">
              <a:solidFill>
                <a:schemeClr val="bg1"/>
              </a:solidFill>
              <a:latin typeface="+mj-lt"/>
              <a:cs typeface="Cali"/>
            </a:endParaRPr>
          </a:p>
        </p:txBody>
      </p:sp>
      <p:sp>
        <p:nvSpPr>
          <p:cNvPr id="28" name="Shape 156"/>
          <p:cNvSpPr/>
          <p:nvPr/>
        </p:nvSpPr>
        <p:spPr>
          <a:xfrm rot="10800000">
            <a:off x="-4119" y="6341349"/>
            <a:ext cx="9157785" cy="47351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4" y="0"/>
                </a:lnTo>
                <a:lnTo>
                  <a:pt x="21600" y="35"/>
                </a:lnTo>
                <a:lnTo>
                  <a:pt x="21600" y="9514"/>
                </a:lnTo>
                <a:cubicBezTo>
                  <a:pt x="21600" y="9514"/>
                  <a:pt x="12685" y="21481"/>
                  <a:pt x="6491" y="21481"/>
                </a:cubicBezTo>
                <a:cubicBezTo>
                  <a:pt x="297" y="21481"/>
                  <a:pt x="0" y="21600"/>
                  <a:pt x="0" y="21600"/>
                </a:cubicBezTo>
                <a:close/>
              </a:path>
            </a:pathLst>
          </a:custGeom>
          <a:solidFill>
            <a:schemeClr val="tx2">
              <a:lumMod val="50000"/>
            </a:schemeClr>
          </a:solidFill>
          <a:ln w="12700" cap="flat">
            <a:noFill/>
            <a:miter lim="400000"/>
          </a:ln>
          <a:effectLst/>
        </p:spPr>
        <p:txBody>
          <a:bodyPr wrap="square" lIns="35717" tIns="35717" rIns="35717" bIns="35717" numCol="1" anchor="ctr">
            <a:noAutofit/>
          </a:bodyPr>
          <a:lstStyle/>
          <a:p>
            <a:endParaRPr/>
          </a:p>
        </p:txBody>
      </p:sp>
      <p:sp>
        <p:nvSpPr>
          <p:cNvPr id="29" name="Shape 157"/>
          <p:cNvSpPr/>
          <p:nvPr/>
        </p:nvSpPr>
        <p:spPr>
          <a:xfrm rot="10800000">
            <a:off x="-41" y="6429136"/>
            <a:ext cx="9157785" cy="447229"/>
          </a:xfrm>
          <a:custGeom>
            <a:avLst/>
            <a:gdLst>
              <a:gd name="connsiteX0" fmla="*/ 0 w 21600"/>
              <a:gd name="connsiteY0" fmla="*/ 21600 h 21600"/>
              <a:gd name="connsiteX1" fmla="*/ 14 w 21600"/>
              <a:gd name="connsiteY1" fmla="*/ 0 h 21600"/>
              <a:gd name="connsiteX2" fmla="*/ 21600 w 21600"/>
              <a:gd name="connsiteY2" fmla="*/ 994 h 21600"/>
              <a:gd name="connsiteX3" fmla="*/ 21600 w 21600"/>
              <a:gd name="connsiteY3" fmla="*/ 9514 h 21600"/>
              <a:gd name="connsiteX4" fmla="*/ 6491 w 21600"/>
              <a:gd name="connsiteY4" fmla="*/ 21481 h 21600"/>
              <a:gd name="connsiteX5" fmla="*/ 0 w 21600"/>
              <a:gd name="connsiteY5" fmla="*/ 21600 h 21600"/>
              <a:gd name="connsiteX0" fmla="*/ 0 w 21600"/>
              <a:gd name="connsiteY0" fmla="*/ 22525 h 22525"/>
              <a:gd name="connsiteX1" fmla="*/ 14 w 21600"/>
              <a:gd name="connsiteY1" fmla="*/ 925 h 22525"/>
              <a:gd name="connsiteX2" fmla="*/ 21600 w 21600"/>
              <a:gd name="connsiteY2" fmla="*/ 0 h 22525"/>
              <a:gd name="connsiteX3" fmla="*/ 21600 w 21600"/>
              <a:gd name="connsiteY3" fmla="*/ 10439 h 22525"/>
              <a:gd name="connsiteX4" fmla="*/ 6491 w 21600"/>
              <a:gd name="connsiteY4" fmla="*/ 22406 h 22525"/>
              <a:gd name="connsiteX5" fmla="*/ 0 w 21600"/>
              <a:gd name="connsiteY5" fmla="*/ 22525 h 22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00" h="22525" extrusionOk="0">
                <a:moveTo>
                  <a:pt x="0" y="22525"/>
                </a:moveTo>
                <a:cubicBezTo>
                  <a:pt x="5" y="15325"/>
                  <a:pt x="9" y="8125"/>
                  <a:pt x="14" y="925"/>
                </a:cubicBezTo>
                <a:lnTo>
                  <a:pt x="21600" y="0"/>
                </a:lnTo>
                <a:lnTo>
                  <a:pt x="21600" y="10439"/>
                </a:lnTo>
                <a:cubicBezTo>
                  <a:pt x="21600" y="10439"/>
                  <a:pt x="12685" y="22406"/>
                  <a:pt x="6491" y="22406"/>
                </a:cubicBezTo>
                <a:cubicBezTo>
                  <a:pt x="297" y="22406"/>
                  <a:pt x="0" y="22525"/>
                  <a:pt x="0" y="22525"/>
                </a:cubicBezTo>
                <a:close/>
              </a:path>
            </a:pathLst>
          </a:custGeom>
          <a:solidFill>
            <a:schemeClr val="accent1">
              <a:lumMod val="75000"/>
            </a:schemeClr>
          </a:solidFill>
          <a:ln w="12700" cap="flat">
            <a:noFill/>
            <a:miter lim="400000"/>
          </a:ln>
          <a:effectLst/>
        </p:spPr>
        <p:txBody>
          <a:bodyPr wrap="square" lIns="35717" tIns="35717" rIns="35717" bIns="35717" numCol="1" anchor="ctr">
            <a:noAutofit/>
          </a:bodyPr>
          <a:lstStyle/>
          <a:p>
            <a:endParaRPr dirty="0"/>
          </a:p>
        </p:txBody>
      </p:sp>
      <p:sp>
        <p:nvSpPr>
          <p:cNvPr id="30" name="Shape 159"/>
          <p:cNvSpPr/>
          <p:nvPr/>
        </p:nvSpPr>
        <p:spPr>
          <a:xfrm>
            <a:off x="4606250" y="6531313"/>
            <a:ext cx="4339829" cy="22602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5717" tIns="35717" rIns="35717" bIns="35717" numCol="1" anchor="ctr">
            <a:spAutoFit/>
          </a:bodyPr>
          <a:lstStyle>
            <a:lvl1pPr algn="r"/>
          </a:lstStyle>
          <a:p>
            <a:r>
              <a:rPr lang="it-IT" sz="1000" dirty="0">
                <a:solidFill>
                  <a:schemeClr val="bg1"/>
                </a:solidFill>
              </a:rPr>
              <a:t>Mirko Forti– Dipartimento di Giurisprudenza</a:t>
            </a:r>
            <a:endParaRPr sz="1000" dirty="0">
              <a:solidFill>
                <a:schemeClr val="bg1"/>
              </a:solidFill>
            </a:endParaRPr>
          </a:p>
        </p:txBody>
      </p:sp>
      <p:pic>
        <p:nvPicPr>
          <p:cNvPr id="2" name="Immagine 1">
            <a:extLst>
              <a:ext uri="{FF2B5EF4-FFF2-40B4-BE49-F238E27FC236}">
                <a16:creationId xmlns:a16="http://schemas.microsoft.com/office/drawing/2014/main" id="{1D67F64A-51B8-49AB-9E1D-D206A4D50486}"/>
              </a:ext>
            </a:extLst>
          </p:cNvPr>
          <p:cNvPicPr>
            <a:picLocks noChangeAspect="1"/>
          </p:cNvPicPr>
          <p:nvPr/>
        </p:nvPicPr>
        <p:blipFill>
          <a:blip r:embed="rId3"/>
          <a:stretch>
            <a:fillRect/>
          </a:stretch>
        </p:blipFill>
        <p:spPr>
          <a:xfrm>
            <a:off x="-19128" y="0"/>
            <a:ext cx="1493649" cy="932769"/>
          </a:xfrm>
          <a:prstGeom prst="rect">
            <a:avLst/>
          </a:prstGeom>
        </p:spPr>
      </p:pic>
      <p:sp>
        <p:nvSpPr>
          <p:cNvPr id="4" name="CasellaDiTesto 3">
            <a:extLst>
              <a:ext uri="{FF2B5EF4-FFF2-40B4-BE49-F238E27FC236}">
                <a16:creationId xmlns:a16="http://schemas.microsoft.com/office/drawing/2014/main" id="{31A8DDE8-A131-4E78-B00F-3DDBFE338006}"/>
              </a:ext>
            </a:extLst>
          </p:cNvPr>
          <p:cNvSpPr txBox="1"/>
          <p:nvPr/>
        </p:nvSpPr>
        <p:spPr>
          <a:xfrm>
            <a:off x="1358781" y="969140"/>
            <a:ext cx="6516540" cy="707886"/>
          </a:xfrm>
          <a:prstGeom prst="rect">
            <a:avLst/>
          </a:prstGeom>
          <a:noFill/>
        </p:spPr>
        <p:txBody>
          <a:bodyPr wrap="square" rtlCol="0">
            <a:spAutoFit/>
          </a:bodyPr>
          <a:lstStyle/>
          <a:p>
            <a:pPr algn="ctr"/>
            <a:r>
              <a:rPr lang="it-IT" sz="2000" b="1" i="1" dirty="0"/>
              <a:t>Diritto alla privacy: dal «</a:t>
            </a:r>
            <a:r>
              <a:rPr lang="it-IT" sz="2000" b="1" i="1" dirty="0" err="1"/>
              <a:t>right</a:t>
            </a:r>
            <a:r>
              <a:rPr lang="it-IT" sz="2000" b="1" i="1" dirty="0"/>
              <a:t> to be </a:t>
            </a:r>
            <a:r>
              <a:rPr lang="it-IT" sz="2000" b="1" i="1" dirty="0" err="1"/>
              <a:t>left</a:t>
            </a:r>
            <a:r>
              <a:rPr lang="it-IT" sz="2000" b="1" i="1" dirty="0"/>
              <a:t> alone» all’autonomia informativa</a:t>
            </a:r>
          </a:p>
        </p:txBody>
      </p:sp>
      <p:sp>
        <p:nvSpPr>
          <p:cNvPr id="5" name="CasellaDiTesto 4">
            <a:extLst>
              <a:ext uri="{FF2B5EF4-FFF2-40B4-BE49-F238E27FC236}">
                <a16:creationId xmlns:a16="http://schemas.microsoft.com/office/drawing/2014/main" id="{AEAB46F5-6E74-4C8B-A9C4-A6D190CF7356}"/>
              </a:ext>
            </a:extLst>
          </p:cNvPr>
          <p:cNvSpPr txBox="1"/>
          <p:nvPr/>
        </p:nvSpPr>
        <p:spPr>
          <a:xfrm>
            <a:off x="1616765" y="1855304"/>
            <a:ext cx="6241774" cy="646331"/>
          </a:xfrm>
          <a:prstGeom prst="rect">
            <a:avLst/>
          </a:prstGeom>
          <a:noFill/>
        </p:spPr>
        <p:txBody>
          <a:bodyPr wrap="square" rtlCol="0">
            <a:spAutoFit/>
          </a:bodyPr>
          <a:lstStyle/>
          <a:p>
            <a:pPr algn="just"/>
            <a:r>
              <a:rPr lang="it-IT" dirty="0"/>
              <a:t>Diritto alla privacy espressione della borghesia: divieto di violare la casa familiare, proprietà privata dell’individuo.</a:t>
            </a:r>
          </a:p>
        </p:txBody>
      </p:sp>
      <p:sp>
        <p:nvSpPr>
          <p:cNvPr id="7" name="CasellaDiTesto 6">
            <a:extLst>
              <a:ext uri="{FF2B5EF4-FFF2-40B4-BE49-F238E27FC236}">
                <a16:creationId xmlns:a16="http://schemas.microsoft.com/office/drawing/2014/main" id="{35660647-EDD1-41D0-918E-04C47C352366}"/>
              </a:ext>
            </a:extLst>
          </p:cNvPr>
          <p:cNvSpPr txBox="1"/>
          <p:nvPr/>
        </p:nvSpPr>
        <p:spPr>
          <a:xfrm>
            <a:off x="1616765" y="2861172"/>
            <a:ext cx="6241774" cy="646331"/>
          </a:xfrm>
          <a:prstGeom prst="rect">
            <a:avLst/>
          </a:prstGeom>
          <a:noFill/>
        </p:spPr>
        <p:txBody>
          <a:bodyPr wrap="square" rtlCol="0">
            <a:spAutoFit/>
          </a:bodyPr>
          <a:lstStyle/>
          <a:p>
            <a:pPr algn="just"/>
            <a:r>
              <a:rPr lang="it-IT" dirty="0"/>
              <a:t>«</a:t>
            </a:r>
            <a:r>
              <a:rPr lang="it-IT" i="1" dirty="0"/>
              <a:t>The </a:t>
            </a:r>
            <a:r>
              <a:rPr lang="it-IT" i="1" dirty="0" err="1"/>
              <a:t>right</a:t>
            </a:r>
            <a:r>
              <a:rPr lang="it-IT" i="1" dirty="0"/>
              <a:t> to privacy»</a:t>
            </a:r>
            <a:r>
              <a:rPr lang="it-IT" dirty="0"/>
              <a:t> Articolo di Warren e </a:t>
            </a:r>
            <a:r>
              <a:rPr lang="it-IT" dirty="0" err="1"/>
              <a:t>Brandeis</a:t>
            </a:r>
            <a:r>
              <a:rPr lang="it-IT" dirty="0"/>
              <a:t> del 1860 in cui viene teorizzato per la prima volta il «</a:t>
            </a:r>
            <a:r>
              <a:rPr lang="it-IT" i="1" dirty="0" err="1"/>
              <a:t>right</a:t>
            </a:r>
            <a:r>
              <a:rPr lang="it-IT" i="1" dirty="0"/>
              <a:t> to be </a:t>
            </a:r>
            <a:r>
              <a:rPr lang="it-IT" i="1" dirty="0" err="1"/>
              <a:t>left</a:t>
            </a:r>
            <a:r>
              <a:rPr lang="it-IT" i="1" dirty="0"/>
              <a:t> alone»</a:t>
            </a:r>
            <a:endParaRPr lang="it-IT" dirty="0"/>
          </a:p>
        </p:txBody>
      </p:sp>
      <p:cxnSp>
        <p:nvCxnSpPr>
          <p:cNvPr id="9" name="Connettore 2 8">
            <a:extLst>
              <a:ext uri="{FF2B5EF4-FFF2-40B4-BE49-F238E27FC236}">
                <a16:creationId xmlns:a16="http://schemas.microsoft.com/office/drawing/2014/main" id="{8CB2C9C4-4BEC-47A6-8F06-B8C82AF1AAC4}"/>
              </a:ext>
            </a:extLst>
          </p:cNvPr>
          <p:cNvCxnSpPr/>
          <p:nvPr/>
        </p:nvCxnSpPr>
        <p:spPr>
          <a:xfrm>
            <a:off x="4459792" y="2531577"/>
            <a:ext cx="0" cy="23475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1" name="CasellaDiTesto 10">
            <a:extLst>
              <a:ext uri="{FF2B5EF4-FFF2-40B4-BE49-F238E27FC236}">
                <a16:creationId xmlns:a16="http://schemas.microsoft.com/office/drawing/2014/main" id="{28E29528-AAB2-4841-A6B3-4CC3274CDBFF}"/>
              </a:ext>
            </a:extLst>
          </p:cNvPr>
          <p:cNvSpPr txBox="1"/>
          <p:nvPr/>
        </p:nvSpPr>
        <p:spPr>
          <a:xfrm>
            <a:off x="1616765" y="3829878"/>
            <a:ext cx="6122505" cy="646331"/>
          </a:xfrm>
          <a:prstGeom prst="rect">
            <a:avLst/>
          </a:prstGeom>
          <a:noFill/>
        </p:spPr>
        <p:txBody>
          <a:bodyPr wrap="square" rtlCol="0">
            <a:spAutoFit/>
          </a:bodyPr>
          <a:lstStyle/>
          <a:p>
            <a:pPr algn="just"/>
            <a:r>
              <a:rPr lang="it-IT" dirty="0"/>
              <a:t>Accezione negativa: impedire ingerenze altrui nella propria sfera privata</a:t>
            </a:r>
          </a:p>
        </p:txBody>
      </p:sp>
      <p:cxnSp>
        <p:nvCxnSpPr>
          <p:cNvPr id="13" name="Connettore 2 12">
            <a:extLst>
              <a:ext uri="{FF2B5EF4-FFF2-40B4-BE49-F238E27FC236}">
                <a16:creationId xmlns:a16="http://schemas.microsoft.com/office/drawing/2014/main" id="{582B26E8-8BBB-4369-AC58-7D0849DB3A3A}"/>
              </a:ext>
            </a:extLst>
          </p:cNvPr>
          <p:cNvCxnSpPr/>
          <p:nvPr/>
        </p:nvCxnSpPr>
        <p:spPr>
          <a:xfrm>
            <a:off x="4459792" y="3507503"/>
            <a:ext cx="0" cy="22961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4" name="CasellaDiTesto 13">
            <a:extLst>
              <a:ext uri="{FF2B5EF4-FFF2-40B4-BE49-F238E27FC236}">
                <a16:creationId xmlns:a16="http://schemas.microsoft.com/office/drawing/2014/main" id="{E2E58F0F-85E5-4E1D-A33C-B80445406361}"/>
              </a:ext>
            </a:extLst>
          </p:cNvPr>
          <p:cNvSpPr txBox="1"/>
          <p:nvPr/>
        </p:nvSpPr>
        <p:spPr>
          <a:xfrm>
            <a:off x="1616765" y="4876800"/>
            <a:ext cx="6241774" cy="1200329"/>
          </a:xfrm>
          <a:prstGeom prst="rect">
            <a:avLst/>
          </a:prstGeom>
          <a:noFill/>
        </p:spPr>
        <p:txBody>
          <a:bodyPr wrap="square" rtlCol="0">
            <a:spAutoFit/>
          </a:bodyPr>
          <a:lstStyle/>
          <a:p>
            <a:pPr algn="just"/>
            <a:r>
              <a:rPr lang="it-IT" dirty="0"/>
              <a:t>Nell’era della connessione globale non è più possibile avere un proprio spazio privato. Occorre avere cognizione della diffusione dei propri dati personali e delle finalità con cui vengono utilizzati: diritto all’autonomia informativa</a:t>
            </a:r>
          </a:p>
        </p:txBody>
      </p:sp>
      <p:cxnSp>
        <p:nvCxnSpPr>
          <p:cNvPr id="16" name="Connettore 2 15">
            <a:extLst>
              <a:ext uri="{FF2B5EF4-FFF2-40B4-BE49-F238E27FC236}">
                <a16:creationId xmlns:a16="http://schemas.microsoft.com/office/drawing/2014/main" id="{138935B0-025E-4CC7-B500-9F6C8F867333}"/>
              </a:ext>
            </a:extLst>
          </p:cNvPr>
          <p:cNvCxnSpPr/>
          <p:nvPr/>
        </p:nvCxnSpPr>
        <p:spPr>
          <a:xfrm>
            <a:off x="4459792" y="4476209"/>
            <a:ext cx="0" cy="40059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79556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Connettore 1 18"/>
          <p:cNvCxnSpPr/>
          <p:nvPr/>
        </p:nvCxnSpPr>
        <p:spPr>
          <a:xfrm>
            <a:off x="1754235" y="3430708"/>
            <a:ext cx="5631212" cy="0"/>
          </a:xfrm>
          <a:prstGeom prst="line">
            <a:avLst/>
          </a:prstGeom>
          <a:ln w="3175" cmpd="sng">
            <a:solidFill>
              <a:schemeClr val="bg1"/>
            </a:solidFill>
            <a:prstDash val="solid"/>
          </a:ln>
          <a:effectLst/>
        </p:spPr>
        <p:style>
          <a:lnRef idx="2">
            <a:schemeClr val="accent1"/>
          </a:lnRef>
          <a:fillRef idx="0">
            <a:schemeClr val="accent1"/>
          </a:fillRef>
          <a:effectRef idx="1">
            <a:schemeClr val="accent1"/>
          </a:effectRef>
          <a:fontRef idx="minor">
            <a:schemeClr val="tx1"/>
          </a:fontRef>
        </p:style>
      </p:cxnSp>
      <p:sp>
        <p:nvSpPr>
          <p:cNvPr id="17" name="Shape 150"/>
          <p:cNvSpPr/>
          <p:nvPr/>
        </p:nvSpPr>
        <p:spPr>
          <a:xfrm>
            <a:off x="-40" y="104425"/>
            <a:ext cx="9157786" cy="83046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4" y="0"/>
                </a:lnTo>
                <a:lnTo>
                  <a:pt x="21600" y="35"/>
                </a:lnTo>
                <a:lnTo>
                  <a:pt x="21600" y="9514"/>
                </a:lnTo>
                <a:cubicBezTo>
                  <a:pt x="21600" y="9514"/>
                  <a:pt x="12685" y="21481"/>
                  <a:pt x="6491" y="21481"/>
                </a:cubicBezTo>
                <a:cubicBezTo>
                  <a:pt x="297" y="21481"/>
                  <a:pt x="0" y="21600"/>
                  <a:pt x="0" y="21600"/>
                </a:cubicBezTo>
                <a:close/>
              </a:path>
            </a:pathLst>
          </a:custGeom>
          <a:solidFill>
            <a:schemeClr val="tx2">
              <a:lumMod val="50000"/>
            </a:schemeClr>
          </a:solidFill>
          <a:ln w="12700" cap="flat">
            <a:noFill/>
            <a:miter lim="400000"/>
          </a:ln>
          <a:effectLst/>
        </p:spPr>
        <p:txBody>
          <a:bodyPr wrap="square" lIns="35717" tIns="35717" rIns="35717" bIns="35717" numCol="1" anchor="ctr">
            <a:noAutofit/>
          </a:bodyPr>
          <a:lstStyle/>
          <a:p>
            <a:endParaRPr/>
          </a:p>
        </p:txBody>
      </p:sp>
      <p:sp>
        <p:nvSpPr>
          <p:cNvPr id="18" name="Shape 151"/>
          <p:cNvSpPr/>
          <p:nvPr/>
        </p:nvSpPr>
        <p:spPr>
          <a:xfrm>
            <a:off x="-4542" y="-11348"/>
            <a:ext cx="9181376" cy="835459"/>
          </a:xfrm>
          <a:custGeom>
            <a:avLst/>
            <a:gdLst>
              <a:gd name="connsiteX0" fmla="*/ 1 w 21601"/>
              <a:gd name="connsiteY0" fmla="*/ 21565 h 21565"/>
              <a:gd name="connsiteX1" fmla="*/ 0 w 21601"/>
              <a:gd name="connsiteY1" fmla="*/ 295 h 21565"/>
              <a:gd name="connsiteX2" fmla="*/ 21601 w 21601"/>
              <a:gd name="connsiteY2" fmla="*/ 0 h 21565"/>
              <a:gd name="connsiteX3" fmla="*/ 21601 w 21601"/>
              <a:gd name="connsiteY3" fmla="*/ 9479 h 21565"/>
              <a:gd name="connsiteX4" fmla="*/ 6492 w 21601"/>
              <a:gd name="connsiteY4" fmla="*/ 21446 h 21565"/>
              <a:gd name="connsiteX5" fmla="*/ 1 w 21601"/>
              <a:gd name="connsiteY5" fmla="*/ 21565 h 21565"/>
              <a:gd name="connsiteX0" fmla="*/ 1 w 21601"/>
              <a:gd name="connsiteY0" fmla="*/ 21565 h 21565"/>
              <a:gd name="connsiteX1" fmla="*/ 0 w 21601"/>
              <a:gd name="connsiteY1" fmla="*/ 130 h 21565"/>
              <a:gd name="connsiteX2" fmla="*/ 21601 w 21601"/>
              <a:gd name="connsiteY2" fmla="*/ 0 h 21565"/>
              <a:gd name="connsiteX3" fmla="*/ 21601 w 21601"/>
              <a:gd name="connsiteY3" fmla="*/ 9479 h 21565"/>
              <a:gd name="connsiteX4" fmla="*/ 6492 w 21601"/>
              <a:gd name="connsiteY4" fmla="*/ 21446 h 21565"/>
              <a:gd name="connsiteX5" fmla="*/ 1 w 21601"/>
              <a:gd name="connsiteY5" fmla="*/ 21565 h 21565"/>
              <a:gd name="connsiteX0" fmla="*/ 1 w 21601"/>
              <a:gd name="connsiteY0" fmla="*/ 21435 h 21435"/>
              <a:gd name="connsiteX1" fmla="*/ 0 w 21601"/>
              <a:gd name="connsiteY1" fmla="*/ 0 h 21435"/>
              <a:gd name="connsiteX2" fmla="*/ 21601 w 21601"/>
              <a:gd name="connsiteY2" fmla="*/ 35 h 21435"/>
              <a:gd name="connsiteX3" fmla="*/ 21601 w 21601"/>
              <a:gd name="connsiteY3" fmla="*/ 9349 h 21435"/>
              <a:gd name="connsiteX4" fmla="*/ 6492 w 21601"/>
              <a:gd name="connsiteY4" fmla="*/ 21316 h 21435"/>
              <a:gd name="connsiteX5" fmla="*/ 1 w 21601"/>
              <a:gd name="connsiteY5" fmla="*/ 21435 h 21435"/>
              <a:gd name="connsiteX0" fmla="*/ 1 w 21601"/>
              <a:gd name="connsiteY0" fmla="*/ 21435 h 21435"/>
              <a:gd name="connsiteX1" fmla="*/ 0 w 21601"/>
              <a:gd name="connsiteY1" fmla="*/ 0 h 21435"/>
              <a:gd name="connsiteX2" fmla="*/ 21601 w 21601"/>
              <a:gd name="connsiteY2" fmla="*/ 35 h 21435"/>
              <a:gd name="connsiteX3" fmla="*/ 21601 w 21601"/>
              <a:gd name="connsiteY3" fmla="*/ 9349 h 21435"/>
              <a:gd name="connsiteX4" fmla="*/ 6492 w 21601"/>
              <a:gd name="connsiteY4" fmla="*/ 21316 h 21435"/>
              <a:gd name="connsiteX5" fmla="*/ 1 w 21601"/>
              <a:gd name="connsiteY5" fmla="*/ 21435 h 21435"/>
              <a:gd name="connsiteX0" fmla="*/ 1 w 21631"/>
              <a:gd name="connsiteY0" fmla="*/ 21435 h 21435"/>
              <a:gd name="connsiteX1" fmla="*/ 0 w 21631"/>
              <a:gd name="connsiteY1" fmla="*/ 0 h 21435"/>
              <a:gd name="connsiteX2" fmla="*/ 21631 w 21631"/>
              <a:gd name="connsiteY2" fmla="*/ 696 h 21435"/>
              <a:gd name="connsiteX3" fmla="*/ 21601 w 21631"/>
              <a:gd name="connsiteY3" fmla="*/ 9349 h 21435"/>
              <a:gd name="connsiteX4" fmla="*/ 6492 w 21631"/>
              <a:gd name="connsiteY4" fmla="*/ 21316 h 21435"/>
              <a:gd name="connsiteX5" fmla="*/ 1 w 21631"/>
              <a:gd name="connsiteY5" fmla="*/ 21435 h 21435"/>
              <a:gd name="connsiteX0" fmla="*/ 1 w 21646"/>
              <a:gd name="connsiteY0" fmla="*/ 21730 h 21730"/>
              <a:gd name="connsiteX1" fmla="*/ 0 w 21646"/>
              <a:gd name="connsiteY1" fmla="*/ 295 h 21730"/>
              <a:gd name="connsiteX2" fmla="*/ 21646 w 21646"/>
              <a:gd name="connsiteY2" fmla="*/ 0 h 21730"/>
              <a:gd name="connsiteX3" fmla="*/ 21601 w 21646"/>
              <a:gd name="connsiteY3" fmla="*/ 9644 h 21730"/>
              <a:gd name="connsiteX4" fmla="*/ 6492 w 21646"/>
              <a:gd name="connsiteY4" fmla="*/ 21611 h 21730"/>
              <a:gd name="connsiteX5" fmla="*/ 1 w 21646"/>
              <a:gd name="connsiteY5" fmla="*/ 21730 h 2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46" h="21730" extrusionOk="0">
                <a:moveTo>
                  <a:pt x="1" y="21730"/>
                </a:moveTo>
                <a:cubicBezTo>
                  <a:pt x="1" y="14640"/>
                  <a:pt x="0" y="7385"/>
                  <a:pt x="0" y="295"/>
                </a:cubicBezTo>
                <a:lnTo>
                  <a:pt x="21646" y="0"/>
                </a:lnTo>
                <a:cubicBezTo>
                  <a:pt x="21636" y="2884"/>
                  <a:pt x="21611" y="6760"/>
                  <a:pt x="21601" y="9644"/>
                </a:cubicBezTo>
                <a:cubicBezTo>
                  <a:pt x="21601" y="9644"/>
                  <a:pt x="12686" y="21611"/>
                  <a:pt x="6492" y="21611"/>
                </a:cubicBezTo>
                <a:cubicBezTo>
                  <a:pt x="298" y="21611"/>
                  <a:pt x="1" y="21730"/>
                  <a:pt x="1" y="21730"/>
                </a:cubicBezTo>
                <a:close/>
              </a:path>
            </a:pathLst>
          </a:custGeom>
          <a:solidFill>
            <a:schemeClr val="accent1">
              <a:lumMod val="75000"/>
            </a:schemeClr>
          </a:solidFill>
          <a:ln w="12700" cap="flat">
            <a:noFill/>
            <a:miter lim="400000"/>
          </a:ln>
          <a:effectLst/>
        </p:spPr>
        <p:txBody>
          <a:bodyPr wrap="square" lIns="35717" tIns="35717" rIns="35717" bIns="35717" numCol="1" anchor="ctr">
            <a:noAutofit/>
          </a:bodyPr>
          <a:lstStyle/>
          <a:p>
            <a:endParaRPr/>
          </a:p>
        </p:txBody>
      </p:sp>
      <p:sp>
        <p:nvSpPr>
          <p:cNvPr id="21" name="Shape 153"/>
          <p:cNvSpPr/>
          <p:nvPr/>
        </p:nvSpPr>
        <p:spPr>
          <a:xfrm>
            <a:off x="1713899" y="102133"/>
            <a:ext cx="5491787" cy="564574"/>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5717" tIns="35717" rIns="35717" bIns="35717" numCol="1" anchor="t">
            <a:spAutoFit/>
          </a:bodyPr>
          <a:lstStyle/>
          <a:p>
            <a:pPr algn="ctr"/>
            <a:r>
              <a:rPr lang="it-IT" sz="1600" dirty="0">
                <a:solidFill>
                  <a:schemeClr val="bg1"/>
                </a:solidFill>
              </a:rPr>
              <a:t>La tutela dei dati personali nell'ambito dei fenomeni migratori</a:t>
            </a:r>
            <a:endParaRPr lang="it-IT" sz="1600" b="1" i="1" dirty="0">
              <a:solidFill>
                <a:schemeClr val="bg1"/>
              </a:solidFill>
            </a:endParaRPr>
          </a:p>
          <a:p>
            <a:endParaRPr sz="1600" dirty="0">
              <a:solidFill>
                <a:schemeClr val="bg1"/>
              </a:solidFill>
              <a:latin typeface="+mj-lt"/>
              <a:cs typeface="Cali"/>
            </a:endParaRPr>
          </a:p>
        </p:txBody>
      </p:sp>
      <p:sp>
        <p:nvSpPr>
          <p:cNvPr id="28" name="Shape 156"/>
          <p:cNvSpPr/>
          <p:nvPr/>
        </p:nvSpPr>
        <p:spPr>
          <a:xfrm rot="10800000">
            <a:off x="-4119" y="6341349"/>
            <a:ext cx="9157785" cy="47351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4" y="0"/>
                </a:lnTo>
                <a:lnTo>
                  <a:pt x="21600" y="35"/>
                </a:lnTo>
                <a:lnTo>
                  <a:pt x="21600" y="9514"/>
                </a:lnTo>
                <a:cubicBezTo>
                  <a:pt x="21600" y="9514"/>
                  <a:pt x="12685" y="21481"/>
                  <a:pt x="6491" y="21481"/>
                </a:cubicBezTo>
                <a:cubicBezTo>
                  <a:pt x="297" y="21481"/>
                  <a:pt x="0" y="21600"/>
                  <a:pt x="0" y="21600"/>
                </a:cubicBezTo>
                <a:close/>
              </a:path>
            </a:pathLst>
          </a:custGeom>
          <a:solidFill>
            <a:schemeClr val="tx2">
              <a:lumMod val="50000"/>
            </a:schemeClr>
          </a:solidFill>
          <a:ln w="12700" cap="flat">
            <a:noFill/>
            <a:miter lim="400000"/>
          </a:ln>
          <a:effectLst/>
        </p:spPr>
        <p:txBody>
          <a:bodyPr wrap="square" lIns="35717" tIns="35717" rIns="35717" bIns="35717" numCol="1" anchor="ctr">
            <a:noAutofit/>
          </a:bodyPr>
          <a:lstStyle/>
          <a:p>
            <a:endParaRPr/>
          </a:p>
        </p:txBody>
      </p:sp>
      <p:sp>
        <p:nvSpPr>
          <p:cNvPr id="29" name="Shape 157"/>
          <p:cNvSpPr/>
          <p:nvPr/>
        </p:nvSpPr>
        <p:spPr>
          <a:xfrm rot="10800000">
            <a:off x="-41" y="6429136"/>
            <a:ext cx="9157785" cy="447229"/>
          </a:xfrm>
          <a:custGeom>
            <a:avLst/>
            <a:gdLst>
              <a:gd name="connsiteX0" fmla="*/ 0 w 21600"/>
              <a:gd name="connsiteY0" fmla="*/ 21600 h 21600"/>
              <a:gd name="connsiteX1" fmla="*/ 14 w 21600"/>
              <a:gd name="connsiteY1" fmla="*/ 0 h 21600"/>
              <a:gd name="connsiteX2" fmla="*/ 21600 w 21600"/>
              <a:gd name="connsiteY2" fmla="*/ 994 h 21600"/>
              <a:gd name="connsiteX3" fmla="*/ 21600 w 21600"/>
              <a:gd name="connsiteY3" fmla="*/ 9514 h 21600"/>
              <a:gd name="connsiteX4" fmla="*/ 6491 w 21600"/>
              <a:gd name="connsiteY4" fmla="*/ 21481 h 21600"/>
              <a:gd name="connsiteX5" fmla="*/ 0 w 21600"/>
              <a:gd name="connsiteY5" fmla="*/ 21600 h 21600"/>
              <a:gd name="connsiteX0" fmla="*/ 0 w 21600"/>
              <a:gd name="connsiteY0" fmla="*/ 22525 h 22525"/>
              <a:gd name="connsiteX1" fmla="*/ 14 w 21600"/>
              <a:gd name="connsiteY1" fmla="*/ 925 h 22525"/>
              <a:gd name="connsiteX2" fmla="*/ 21600 w 21600"/>
              <a:gd name="connsiteY2" fmla="*/ 0 h 22525"/>
              <a:gd name="connsiteX3" fmla="*/ 21600 w 21600"/>
              <a:gd name="connsiteY3" fmla="*/ 10439 h 22525"/>
              <a:gd name="connsiteX4" fmla="*/ 6491 w 21600"/>
              <a:gd name="connsiteY4" fmla="*/ 22406 h 22525"/>
              <a:gd name="connsiteX5" fmla="*/ 0 w 21600"/>
              <a:gd name="connsiteY5" fmla="*/ 22525 h 22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00" h="22525" extrusionOk="0">
                <a:moveTo>
                  <a:pt x="0" y="22525"/>
                </a:moveTo>
                <a:cubicBezTo>
                  <a:pt x="5" y="15325"/>
                  <a:pt x="9" y="8125"/>
                  <a:pt x="14" y="925"/>
                </a:cubicBezTo>
                <a:lnTo>
                  <a:pt x="21600" y="0"/>
                </a:lnTo>
                <a:lnTo>
                  <a:pt x="21600" y="10439"/>
                </a:lnTo>
                <a:cubicBezTo>
                  <a:pt x="21600" y="10439"/>
                  <a:pt x="12685" y="22406"/>
                  <a:pt x="6491" y="22406"/>
                </a:cubicBezTo>
                <a:cubicBezTo>
                  <a:pt x="297" y="22406"/>
                  <a:pt x="0" y="22525"/>
                  <a:pt x="0" y="22525"/>
                </a:cubicBezTo>
                <a:close/>
              </a:path>
            </a:pathLst>
          </a:custGeom>
          <a:solidFill>
            <a:schemeClr val="accent1">
              <a:lumMod val="75000"/>
            </a:schemeClr>
          </a:solidFill>
          <a:ln w="12700" cap="flat">
            <a:noFill/>
            <a:miter lim="400000"/>
          </a:ln>
          <a:effectLst/>
        </p:spPr>
        <p:txBody>
          <a:bodyPr wrap="square" lIns="35717" tIns="35717" rIns="35717" bIns="35717" numCol="1" anchor="ctr">
            <a:noAutofit/>
          </a:bodyPr>
          <a:lstStyle/>
          <a:p>
            <a:endParaRPr dirty="0"/>
          </a:p>
        </p:txBody>
      </p:sp>
      <p:sp>
        <p:nvSpPr>
          <p:cNvPr id="30" name="Shape 159"/>
          <p:cNvSpPr/>
          <p:nvPr/>
        </p:nvSpPr>
        <p:spPr>
          <a:xfrm>
            <a:off x="4606250" y="6531313"/>
            <a:ext cx="4339829" cy="22602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5717" tIns="35717" rIns="35717" bIns="35717" numCol="1" anchor="ctr">
            <a:spAutoFit/>
          </a:bodyPr>
          <a:lstStyle>
            <a:lvl1pPr algn="r"/>
          </a:lstStyle>
          <a:p>
            <a:r>
              <a:rPr lang="it-IT" sz="1000" dirty="0">
                <a:solidFill>
                  <a:schemeClr val="bg1"/>
                </a:solidFill>
              </a:rPr>
              <a:t>Mirko Forti– Dipartimento di Giurisprudenza</a:t>
            </a:r>
            <a:endParaRPr sz="1000" dirty="0">
              <a:solidFill>
                <a:schemeClr val="bg1"/>
              </a:solidFill>
            </a:endParaRPr>
          </a:p>
        </p:txBody>
      </p:sp>
      <p:pic>
        <p:nvPicPr>
          <p:cNvPr id="2" name="Immagine 1">
            <a:extLst>
              <a:ext uri="{FF2B5EF4-FFF2-40B4-BE49-F238E27FC236}">
                <a16:creationId xmlns:a16="http://schemas.microsoft.com/office/drawing/2014/main" id="{1D67F64A-51B8-49AB-9E1D-D206A4D50486}"/>
              </a:ext>
            </a:extLst>
          </p:cNvPr>
          <p:cNvPicPr>
            <a:picLocks noChangeAspect="1"/>
          </p:cNvPicPr>
          <p:nvPr/>
        </p:nvPicPr>
        <p:blipFill>
          <a:blip r:embed="rId3"/>
          <a:stretch>
            <a:fillRect/>
          </a:stretch>
        </p:blipFill>
        <p:spPr>
          <a:xfrm>
            <a:off x="-19128" y="0"/>
            <a:ext cx="1493649" cy="932769"/>
          </a:xfrm>
          <a:prstGeom prst="rect">
            <a:avLst/>
          </a:prstGeom>
        </p:spPr>
      </p:pic>
      <p:sp>
        <p:nvSpPr>
          <p:cNvPr id="4" name="CasellaDiTesto 3">
            <a:extLst>
              <a:ext uri="{FF2B5EF4-FFF2-40B4-BE49-F238E27FC236}">
                <a16:creationId xmlns:a16="http://schemas.microsoft.com/office/drawing/2014/main" id="{31A8DDE8-A131-4E78-B00F-3DDBFE338006}"/>
              </a:ext>
            </a:extLst>
          </p:cNvPr>
          <p:cNvSpPr txBox="1"/>
          <p:nvPr/>
        </p:nvSpPr>
        <p:spPr>
          <a:xfrm>
            <a:off x="1358781" y="969140"/>
            <a:ext cx="6516540" cy="400110"/>
          </a:xfrm>
          <a:prstGeom prst="rect">
            <a:avLst/>
          </a:prstGeom>
          <a:noFill/>
        </p:spPr>
        <p:txBody>
          <a:bodyPr wrap="square" rtlCol="0">
            <a:spAutoFit/>
          </a:bodyPr>
          <a:lstStyle/>
          <a:p>
            <a:pPr algn="ctr"/>
            <a:r>
              <a:rPr lang="it-IT" sz="2000" b="1" i="1" dirty="0"/>
              <a:t>Dall’</a:t>
            </a:r>
            <a:r>
              <a:rPr lang="it-IT" sz="2000" b="1" i="1" dirty="0" err="1"/>
              <a:t>Habeas</a:t>
            </a:r>
            <a:r>
              <a:rPr lang="it-IT" sz="2000" b="1" i="1" dirty="0"/>
              <a:t> Corpus all’</a:t>
            </a:r>
            <a:r>
              <a:rPr lang="it-IT" sz="2000" b="1" i="1" dirty="0" err="1"/>
              <a:t>Habeas</a:t>
            </a:r>
            <a:r>
              <a:rPr lang="it-IT" sz="2000" b="1" i="1" dirty="0"/>
              <a:t> Data</a:t>
            </a:r>
          </a:p>
        </p:txBody>
      </p:sp>
      <p:sp>
        <p:nvSpPr>
          <p:cNvPr id="3" name="CasellaDiTesto 2">
            <a:extLst>
              <a:ext uri="{FF2B5EF4-FFF2-40B4-BE49-F238E27FC236}">
                <a16:creationId xmlns:a16="http://schemas.microsoft.com/office/drawing/2014/main" id="{01EB9D7C-3717-45C0-A5C1-9EDB2B587115}"/>
              </a:ext>
            </a:extLst>
          </p:cNvPr>
          <p:cNvSpPr txBox="1"/>
          <p:nvPr/>
        </p:nvSpPr>
        <p:spPr>
          <a:xfrm>
            <a:off x="318052" y="1775791"/>
            <a:ext cx="8628027" cy="3416320"/>
          </a:xfrm>
          <a:prstGeom prst="rect">
            <a:avLst/>
          </a:prstGeom>
          <a:noFill/>
        </p:spPr>
        <p:txBody>
          <a:bodyPr wrap="square" rtlCol="0">
            <a:spAutoFit/>
          </a:bodyPr>
          <a:lstStyle/>
          <a:p>
            <a:pPr algn="ctr"/>
            <a:r>
              <a:rPr lang="it-IT" dirty="0"/>
              <a:t>Duplice dimensione della Privacy</a:t>
            </a:r>
          </a:p>
          <a:p>
            <a:pPr algn="just"/>
            <a:endParaRPr lang="it-IT" dirty="0"/>
          </a:p>
          <a:p>
            <a:pPr algn="just"/>
            <a:r>
              <a:rPr lang="it-IT" b="1" dirty="0"/>
              <a:t>Informativa: </a:t>
            </a:r>
            <a:r>
              <a:rPr lang="it-IT" dirty="0"/>
              <a:t>diritti dell’individuo nei riguardi della raccolta e della gestione di informazioni e dati personali. </a:t>
            </a:r>
          </a:p>
          <a:p>
            <a:pPr algn="just"/>
            <a:endParaRPr lang="it-IT" b="1" dirty="0"/>
          </a:p>
          <a:p>
            <a:pPr algn="just"/>
            <a:r>
              <a:rPr lang="it-IT" b="1" dirty="0"/>
              <a:t>Relazionale: </a:t>
            </a:r>
            <a:r>
              <a:rPr lang="it-IT" dirty="0"/>
              <a:t>rapporti della persona con gli altri membri della comunità.</a:t>
            </a:r>
          </a:p>
          <a:p>
            <a:pPr algn="just"/>
            <a:endParaRPr lang="it-IT" b="1" dirty="0"/>
          </a:p>
          <a:p>
            <a:pPr algn="just"/>
            <a:endParaRPr lang="it-IT" b="1" dirty="0"/>
          </a:p>
          <a:p>
            <a:pPr algn="just"/>
            <a:r>
              <a:rPr lang="it-IT" b="1" dirty="0"/>
              <a:t>Dall’</a:t>
            </a:r>
            <a:r>
              <a:rPr lang="it-IT" b="1" dirty="0" err="1"/>
              <a:t>Habeas</a:t>
            </a:r>
            <a:r>
              <a:rPr lang="it-IT" b="1" dirty="0"/>
              <a:t> Corpus, inteso come diritto a decidere della propria persona e a non poter essere estromessi dal godimento delle proprie prerogative umane, si arriva all’</a:t>
            </a:r>
            <a:r>
              <a:rPr lang="it-IT" b="1" dirty="0" err="1"/>
              <a:t>Habeas</a:t>
            </a:r>
            <a:r>
              <a:rPr lang="it-IT" b="1" dirty="0"/>
              <a:t> Data, ossia il diritto ad essere resi edotti e consapevoli di quali informazioni si stanno scambiando e per quali </a:t>
            </a:r>
            <a:r>
              <a:rPr lang="it-IT" b="1" dirty="0" err="1"/>
              <a:t>finaità</a:t>
            </a:r>
            <a:r>
              <a:rPr lang="it-IT" b="1" dirty="0"/>
              <a:t>.</a:t>
            </a:r>
          </a:p>
        </p:txBody>
      </p:sp>
    </p:spTree>
    <p:extLst>
      <p:ext uri="{BB962C8B-B14F-4D97-AF65-F5344CB8AC3E}">
        <p14:creationId xmlns:p14="http://schemas.microsoft.com/office/powerpoint/2010/main" val="2621087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hape 150"/>
          <p:cNvSpPr/>
          <p:nvPr/>
        </p:nvSpPr>
        <p:spPr>
          <a:xfrm>
            <a:off x="-40" y="104425"/>
            <a:ext cx="9157786" cy="83046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4" y="0"/>
                </a:lnTo>
                <a:lnTo>
                  <a:pt x="21600" y="35"/>
                </a:lnTo>
                <a:lnTo>
                  <a:pt x="21600" y="9514"/>
                </a:lnTo>
                <a:cubicBezTo>
                  <a:pt x="21600" y="9514"/>
                  <a:pt x="12685" y="21481"/>
                  <a:pt x="6491" y="21481"/>
                </a:cubicBezTo>
                <a:cubicBezTo>
                  <a:pt x="297" y="21481"/>
                  <a:pt x="0" y="21600"/>
                  <a:pt x="0" y="21600"/>
                </a:cubicBezTo>
                <a:close/>
              </a:path>
            </a:pathLst>
          </a:custGeom>
          <a:solidFill>
            <a:schemeClr val="tx2">
              <a:lumMod val="50000"/>
            </a:schemeClr>
          </a:solidFill>
          <a:ln w="12700" cap="flat">
            <a:noFill/>
            <a:miter lim="400000"/>
          </a:ln>
          <a:effectLst/>
        </p:spPr>
        <p:txBody>
          <a:bodyPr wrap="square" lIns="35717" tIns="35717" rIns="35717" bIns="35717" numCol="1" anchor="ctr">
            <a:noAutofit/>
          </a:bodyPr>
          <a:lstStyle/>
          <a:p>
            <a:endParaRPr/>
          </a:p>
        </p:txBody>
      </p:sp>
      <p:sp>
        <p:nvSpPr>
          <p:cNvPr id="18" name="Shape 151"/>
          <p:cNvSpPr/>
          <p:nvPr/>
        </p:nvSpPr>
        <p:spPr>
          <a:xfrm>
            <a:off x="-4542" y="-11348"/>
            <a:ext cx="9181376" cy="835459"/>
          </a:xfrm>
          <a:custGeom>
            <a:avLst/>
            <a:gdLst>
              <a:gd name="connsiteX0" fmla="*/ 1 w 21601"/>
              <a:gd name="connsiteY0" fmla="*/ 21565 h 21565"/>
              <a:gd name="connsiteX1" fmla="*/ 0 w 21601"/>
              <a:gd name="connsiteY1" fmla="*/ 295 h 21565"/>
              <a:gd name="connsiteX2" fmla="*/ 21601 w 21601"/>
              <a:gd name="connsiteY2" fmla="*/ 0 h 21565"/>
              <a:gd name="connsiteX3" fmla="*/ 21601 w 21601"/>
              <a:gd name="connsiteY3" fmla="*/ 9479 h 21565"/>
              <a:gd name="connsiteX4" fmla="*/ 6492 w 21601"/>
              <a:gd name="connsiteY4" fmla="*/ 21446 h 21565"/>
              <a:gd name="connsiteX5" fmla="*/ 1 w 21601"/>
              <a:gd name="connsiteY5" fmla="*/ 21565 h 21565"/>
              <a:gd name="connsiteX0" fmla="*/ 1 w 21601"/>
              <a:gd name="connsiteY0" fmla="*/ 21565 h 21565"/>
              <a:gd name="connsiteX1" fmla="*/ 0 w 21601"/>
              <a:gd name="connsiteY1" fmla="*/ 130 h 21565"/>
              <a:gd name="connsiteX2" fmla="*/ 21601 w 21601"/>
              <a:gd name="connsiteY2" fmla="*/ 0 h 21565"/>
              <a:gd name="connsiteX3" fmla="*/ 21601 w 21601"/>
              <a:gd name="connsiteY3" fmla="*/ 9479 h 21565"/>
              <a:gd name="connsiteX4" fmla="*/ 6492 w 21601"/>
              <a:gd name="connsiteY4" fmla="*/ 21446 h 21565"/>
              <a:gd name="connsiteX5" fmla="*/ 1 w 21601"/>
              <a:gd name="connsiteY5" fmla="*/ 21565 h 21565"/>
              <a:gd name="connsiteX0" fmla="*/ 1 w 21601"/>
              <a:gd name="connsiteY0" fmla="*/ 21435 h 21435"/>
              <a:gd name="connsiteX1" fmla="*/ 0 w 21601"/>
              <a:gd name="connsiteY1" fmla="*/ 0 h 21435"/>
              <a:gd name="connsiteX2" fmla="*/ 21601 w 21601"/>
              <a:gd name="connsiteY2" fmla="*/ 35 h 21435"/>
              <a:gd name="connsiteX3" fmla="*/ 21601 w 21601"/>
              <a:gd name="connsiteY3" fmla="*/ 9349 h 21435"/>
              <a:gd name="connsiteX4" fmla="*/ 6492 w 21601"/>
              <a:gd name="connsiteY4" fmla="*/ 21316 h 21435"/>
              <a:gd name="connsiteX5" fmla="*/ 1 w 21601"/>
              <a:gd name="connsiteY5" fmla="*/ 21435 h 21435"/>
              <a:gd name="connsiteX0" fmla="*/ 1 w 21601"/>
              <a:gd name="connsiteY0" fmla="*/ 21435 h 21435"/>
              <a:gd name="connsiteX1" fmla="*/ 0 w 21601"/>
              <a:gd name="connsiteY1" fmla="*/ 0 h 21435"/>
              <a:gd name="connsiteX2" fmla="*/ 21601 w 21601"/>
              <a:gd name="connsiteY2" fmla="*/ 35 h 21435"/>
              <a:gd name="connsiteX3" fmla="*/ 21601 w 21601"/>
              <a:gd name="connsiteY3" fmla="*/ 9349 h 21435"/>
              <a:gd name="connsiteX4" fmla="*/ 6492 w 21601"/>
              <a:gd name="connsiteY4" fmla="*/ 21316 h 21435"/>
              <a:gd name="connsiteX5" fmla="*/ 1 w 21601"/>
              <a:gd name="connsiteY5" fmla="*/ 21435 h 21435"/>
              <a:gd name="connsiteX0" fmla="*/ 1 w 21631"/>
              <a:gd name="connsiteY0" fmla="*/ 21435 h 21435"/>
              <a:gd name="connsiteX1" fmla="*/ 0 w 21631"/>
              <a:gd name="connsiteY1" fmla="*/ 0 h 21435"/>
              <a:gd name="connsiteX2" fmla="*/ 21631 w 21631"/>
              <a:gd name="connsiteY2" fmla="*/ 696 h 21435"/>
              <a:gd name="connsiteX3" fmla="*/ 21601 w 21631"/>
              <a:gd name="connsiteY3" fmla="*/ 9349 h 21435"/>
              <a:gd name="connsiteX4" fmla="*/ 6492 w 21631"/>
              <a:gd name="connsiteY4" fmla="*/ 21316 h 21435"/>
              <a:gd name="connsiteX5" fmla="*/ 1 w 21631"/>
              <a:gd name="connsiteY5" fmla="*/ 21435 h 21435"/>
              <a:gd name="connsiteX0" fmla="*/ 1 w 21646"/>
              <a:gd name="connsiteY0" fmla="*/ 21730 h 21730"/>
              <a:gd name="connsiteX1" fmla="*/ 0 w 21646"/>
              <a:gd name="connsiteY1" fmla="*/ 295 h 21730"/>
              <a:gd name="connsiteX2" fmla="*/ 21646 w 21646"/>
              <a:gd name="connsiteY2" fmla="*/ 0 h 21730"/>
              <a:gd name="connsiteX3" fmla="*/ 21601 w 21646"/>
              <a:gd name="connsiteY3" fmla="*/ 9644 h 21730"/>
              <a:gd name="connsiteX4" fmla="*/ 6492 w 21646"/>
              <a:gd name="connsiteY4" fmla="*/ 21611 h 21730"/>
              <a:gd name="connsiteX5" fmla="*/ 1 w 21646"/>
              <a:gd name="connsiteY5" fmla="*/ 21730 h 2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46" h="21730" extrusionOk="0">
                <a:moveTo>
                  <a:pt x="1" y="21730"/>
                </a:moveTo>
                <a:cubicBezTo>
                  <a:pt x="1" y="14640"/>
                  <a:pt x="0" y="7385"/>
                  <a:pt x="0" y="295"/>
                </a:cubicBezTo>
                <a:lnTo>
                  <a:pt x="21646" y="0"/>
                </a:lnTo>
                <a:cubicBezTo>
                  <a:pt x="21636" y="2884"/>
                  <a:pt x="21611" y="6760"/>
                  <a:pt x="21601" y="9644"/>
                </a:cubicBezTo>
                <a:cubicBezTo>
                  <a:pt x="21601" y="9644"/>
                  <a:pt x="12686" y="21611"/>
                  <a:pt x="6492" y="21611"/>
                </a:cubicBezTo>
                <a:cubicBezTo>
                  <a:pt x="298" y="21611"/>
                  <a:pt x="1" y="21730"/>
                  <a:pt x="1" y="21730"/>
                </a:cubicBezTo>
                <a:close/>
              </a:path>
            </a:pathLst>
          </a:custGeom>
          <a:solidFill>
            <a:schemeClr val="accent1">
              <a:lumMod val="75000"/>
            </a:schemeClr>
          </a:solidFill>
          <a:ln w="12700" cap="flat">
            <a:noFill/>
            <a:miter lim="400000"/>
          </a:ln>
          <a:effectLst/>
        </p:spPr>
        <p:txBody>
          <a:bodyPr wrap="square" lIns="35717" tIns="35717" rIns="35717" bIns="35717" numCol="1" anchor="ctr">
            <a:noAutofit/>
          </a:bodyPr>
          <a:lstStyle/>
          <a:p>
            <a:endParaRPr/>
          </a:p>
        </p:txBody>
      </p:sp>
      <p:sp>
        <p:nvSpPr>
          <p:cNvPr id="21" name="Shape 153"/>
          <p:cNvSpPr/>
          <p:nvPr/>
        </p:nvSpPr>
        <p:spPr>
          <a:xfrm>
            <a:off x="1713899" y="102133"/>
            <a:ext cx="5491787" cy="564574"/>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5717" tIns="35717" rIns="35717" bIns="35717" numCol="1" anchor="t">
            <a:spAutoFit/>
          </a:bodyPr>
          <a:lstStyle/>
          <a:p>
            <a:pPr algn="ctr"/>
            <a:r>
              <a:rPr lang="it-IT" sz="1600" dirty="0">
                <a:solidFill>
                  <a:schemeClr val="bg1"/>
                </a:solidFill>
              </a:rPr>
              <a:t>La tutela dei dati personali nell'ambito dei fenomeni migratori</a:t>
            </a:r>
            <a:endParaRPr lang="it-IT" sz="1600" b="1" i="1" dirty="0">
              <a:solidFill>
                <a:schemeClr val="bg1"/>
              </a:solidFill>
            </a:endParaRPr>
          </a:p>
          <a:p>
            <a:endParaRPr sz="1600" dirty="0">
              <a:solidFill>
                <a:schemeClr val="bg1"/>
              </a:solidFill>
              <a:latin typeface="+mj-lt"/>
              <a:cs typeface="Cali"/>
            </a:endParaRPr>
          </a:p>
        </p:txBody>
      </p:sp>
      <p:sp>
        <p:nvSpPr>
          <p:cNvPr id="28" name="Shape 156"/>
          <p:cNvSpPr/>
          <p:nvPr/>
        </p:nvSpPr>
        <p:spPr>
          <a:xfrm rot="10800000">
            <a:off x="-4119" y="6341349"/>
            <a:ext cx="9157785" cy="47351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4" y="0"/>
                </a:lnTo>
                <a:lnTo>
                  <a:pt x="21600" y="35"/>
                </a:lnTo>
                <a:lnTo>
                  <a:pt x="21600" y="9514"/>
                </a:lnTo>
                <a:cubicBezTo>
                  <a:pt x="21600" y="9514"/>
                  <a:pt x="12685" y="21481"/>
                  <a:pt x="6491" y="21481"/>
                </a:cubicBezTo>
                <a:cubicBezTo>
                  <a:pt x="297" y="21481"/>
                  <a:pt x="0" y="21600"/>
                  <a:pt x="0" y="21600"/>
                </a:cubicBezTo>
                <a:close/>
              </a:path>
            </a:pathLst>
          </a:custGeom>
          <a:solidFill>
            <a:schemeClr val="tx2">
              <a:lumMod val="50000"/>
            </a:schemeClr>
          </a:solidFill>
          <a:ln w="12700" cap="flat">
            <a:noFill/>
            <a:miter lim="400000"/>
          </a:ln>
          <a:effectLst/>
        </p:spPr>
        <p:txBody>
          <a:bodyPr wrap="square" lIns="35717" tIns="35717" rIns="35717" bIns="35717" numCol="1" anchor="ctr">
            <a:noAutofit/>
          </a:bodyPr>
          <a:lstStyle/>
          <a:p>
            <a:endParaRPr/>
          </a:p>
        </p:txBody>
      </p:sp>
      <p:sp>
        <p:nvSpPr>
          <p:cNvPr id="29" name="Shape 157"/>
          <p:cNvSpPr/>
          <p:nvPr/>
        </p:nvSpPr>
        <p:spPr>
          <a:xfrm rot="10800000">
            <a:off x="-41" y="6429136"/>
            <a:ext cx="9157785" cy="447229"/>
          </a:xfrm>
          <a:custGeom>
            <a:avLst/>
            <a:gdLst>
              <a:gd name="connsiteX0" fmla="*/ 0 w 21600"/>
              <a:gd name="connsiteY0" fmla="*/ 21600 h 21600"/>
              <a:gd name="connsiteX1" fmla="*/ 14 w 21600"/>
              <a:gd name="connsiteY1" fmla="*/ 0 h 21600"/>
              <a:gd name="connsiteX2" fmla="*/ 21600 w 21600"/>
              <a:gd name="connsiteY2" fmla="*/ 994 h 21600"/>
              <a:gd name="connsiteX3" fmla="*/ 21600 w 21600"/>
              <a:gd name="connsiteY3" fmla="*/ 9514 h 21600"/>
              <a:gd name="connsiteX4" fmla="*/ 6491 w 21600"/>
              <a:gd name="connsiteY4" fmla="*/ 21481 h 21600"/>
              <a:gd name="connsiteX5" fmla="*/ 0 w 21600"/>
              <a:gd name="connsiteY5" fmla="*/ 21600 h 21600"/>
              <a:gd name="connsiteX0" fmla="*/ 0 w 21600"/>
              <a:gd name="connsiteY0" fmla="*/ 22525 h 22525"/>
              <a:gd name="connsiteX1" fmla="*/ 14 w 21600"/>
              <a:gd name="connsiteY1" fmla="*/ 925 h 22525"/>
              <a:gd name="connsiteX2" fmla="*/ 21600 w 21600"/>
              <a:gd name="connsiteY2" fmla="*/ 0 h 22525"/>
              <a:gd name="connsiteX3" fmla="*/ 21600 w 21600"/>
              <a:gd name="connsiteY3" fmla="*/ 10439 h 22525"/>
              <a:gd name="connsiteX4" fmla="*/ 6491 w 21600"/>
              <a:gd name="connsiteY4" fmla="*/ 22406 h 22525"/>
              <a:gd name="connsiteX5" fmla="*/ 0 w 21600"/>
              <a:gd name="connsiteY5" fmla="*/ 22525 h 22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00" h="22525" extrusionOk="0">
                <a:moveTo>
                  <a:pt x="0" y="22525"/>
                </a:moveTo>
                <a:cubicBezTo>
                  <a:pt x="5" y="15325"/>
                  <a:pt x="9" y="8125"/>
                  <a:pt x="14" y="925"/>
                </a:cubicBezTo>
                <a:lnTo>
                  <a:pt x="21600" y="0"/>
                </a:lnTo>
                <a:lnTo>
                  <a:pt x="21600" y="10439"/>
                </a:lnTo>
                <a:cubicBezTo>
                  <a:pt x="21600" y="10439"/>
                  <a:pt x="12685" y="22406"/>
                  <a:pt x="6491" y="22406"/>
                </a:cubicBezTo>
                <a:cubicBezTo>
                  <a:pt x="297" y="22406"/>
                  <a:pt x="0" y="22525"/>
                  <a:pt x="0" y="22525"/>
                </a:cubicBezTo>
                <a:close/>
              </a:path>
            </a:pathLst>
          </a:custGeom>
          <a:solidFill>
            <a:schemeClr val="accent1">
              <a:lumMod val="75000"/>
            </a:schemeClr>
          </a:solidFill>
          <a:ln w="12700" cap="flat">
            <a:noFill/>
            <a:miter lim="400000"/>
          </a:ln>
          <a:effectLst/>
        </p:spPr>
        <p:txBody>
          <a:bodyPr wrap="square" lIns="35717" tIns="35717" rIns="35717" bIns="35717" numCol="1" anchor="ctr">
            <a:noAutofit/>
          </a:bodyPr>
          <a:lstStyle/>
          <a:p>
            <a:endParaRPr dirty="0"/>
          </a:p>
        </p:txBody>
      </p:sp>
      <p:sp>
        <p:nvSpPr>
          <p:cNvPr id="30" name="Shape 159"/>
          <p:cNvSpPr/>
          <p:nvPr/>
        </p:nvSpPr>
        <p:spPr>
          <a:xfrm>
            <a:off x="4606250" y="6531313"/>
            <a:ext cx="4339829" cy="22602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5717" tIns="35717" rIns="35717" bIns="35717" numCol="1" anchor="ctr">
            <a:spAutoFit/>
          </a:bodyPr>
          <a:lstStyle>
            <a:lvl1pPr algn="r"/>
          </a:lstStyle>
          <a:p>
            <a:r>
              <a:rPr lang="it-IT" sz="1000" dirty="0">
                <a:solidFill>
                  <a:schemeClr val="bg1"/>
                </a:solidFill>
              </a:rPr>
              <a:t>Mirko Forti– Dipartimento di Giurisprudenza</a:t>
            </a:r>
            <a:endParaRPr sz="1000" dirty="0">
              <a:solidFill>
                <a:schemeClr val="bg1"/>
              </a:solidFill>
            </a:endParaRPr>
          </a:p>
        </p:txBody>
      </p:sp>
      <p:pic>
        <p:nvPicPr>
          <p:cNvPr id="2" name="Immagine 1">
            <a:extLst>
              <a:ext uri="{FF2B5EF4-FFF2-40B4-BE49-F238E27FC236}">
                <a16:creationId xmlns:a16="http://schemas.microsoft.com/office/drawing/2014/main" id="{1D67F64A-51B8-49AB-9E1D-D206A4D50486}"/>
              </a:ext>
            </a:extLst>
          </p:cNvPr>
          <p:cNvPicPr>
            <a:picLocks noChangeAspect="1"/>
          </p:cNvPicPr>
          <p:nvPr/>
        </p:nvPicPr>
        <p:blipFill>
          <a:blip r:embed="rId3"/>
          <a:stretch>
            <a:fillRect/>
          </a:stretch>
        </p:blipFill>
        <p:spPr>
          <a:xfrm>
            <a:off x="-19128" y="0"/>
            <a:ext cx="1493649" cy="932769"/>
          </a:xfrm>
          <a:prstGeom prst="rect">
            <a:avLst/>
          </a:prstGeom>
        </p:spPr>
      </p:pic>
      <p:sp>
        <p:nvSpPr>
          <p:cNvPr id="3" name="CasellaDiTesto 2">
            <a:extLst>
              <a:ext uri="{FF2B5EF4-FFF2-40B4-BE49-F238E27FC236}">
                <a16:creationId xmlns:a16="http://schemas.microsoft.com/office/drawing/2014/main" id="{1381F5C5-9FB6-4627-8E73-43FA5971E0F7}"/>
              </a:ext>
            </a:extLst>
          </p:cNvPr>
          <p:cNvSpPr txBox="1"/>
          <p:nvPr/>
        </p:nvSpPr>
        <p:spPr>
          <a:xfrm>
            <a:off x="1474521" y="1060198"/>
            <a:ext cx="6211740" cy="707886"/>
          </a:xfrm>
          <a:prstGeom prst="rect">
            <a:avLst/>
          </a:prstGeom>
          <a:noFill/>
        </p:spPr>
        <p:txBody>
          <a:bodyPr wrap="square" rtlCol="0">
            <a:spAutoFit/>
          </a:bodyPr>
          <a:lstStyle/>
          <a:p>
            <a:pPr algn="ctr"/>
            <a:r>
              <a:rPr lang="it-IT" sz="2000" b="1" i="1" dirty="0"/>
              <a:t>Il diritto alla privacy nei diversi contesti culturali e geografici</a:t>
            </a:r>
          </a:p>
        </p:txBody>
      </p:sp>
      <p:sp>
        <p:nvSpPr>
          <p:cNvPr id="8" name="CasellaDiTesto 7">
            <a:extLst>
              <a:ext uri="{FF2B5EF4-FFF2-40B4-BE49-F238E27FC236}">
                <a16:creationId xmlns:a16="http://schemas.microsoft.com/office/drawing/2014/main" id="{5B7CE892-C77C-43C7-A57D-CE8978EDD219}"/>
              </a:ext>
            </a:extLst>
          </p:cNvPr>
          <p:cNvSpPr txBox="1"/>
          <p:nvPr/>
        </p:nvSpPr>
        <p:spPr>
          <a:xfrm>
            <a:off x="372180" y="1959707"/>
            <a:ext cx="8468139" cy="646331"/>
          </a:xfrm>
          <a:prstGeom prst="rect">
            <a:avLst/>
          </a:prstGeom>
          <a:noFill/>
        </p:spPr>
        <p:txBody>
          <a:bodyPr wrap="square" rtlCol="0">
            <a:spAutoFit/>
          </a:bodyPr>
          <a:lstStyle/>
          <a:p>
            <a:pPr algn="just"/>
            <a:r>
              <a:rPr lang="it-IT" dirty="0"/>
              <a:t>L’idea di privacy, come qualsiasi elaborazione culturale, cambia e si adatta ai diversi contesti culturali e geografici.</a:t>
            </a:r>
          </a:p>
        </p:txBody>
      </p:sp>
      <p:sp>
        <p:nvSpPr>
          <p:cNvPr id="10" name="CasellaDiTesto 9">
            <a:extLst>
              <a:ext uri="{FF2B5EF4-FFF2-40B4-BE49-F238E27FC236}">
                <a16:creationId xmlns:a16="http://schemas.microsoft.com/office/drawing/2014/main" id="{A5A5D672-2239-42C7-8055-C6B26A7F3D5C}"/>
              </a:ext>
            </a:extLst>
          </p:cNvPr>
          <p:cNvSpPr txBox="1"/>
          <p:nvPr/>
        </p:nvSpPr>
        <p:spPr>
          <a:xfrm>
            <a:off x="372180" y="2984528"/>
            <a:ext cx="8468139" cy="646331"/>
          </a:xfrm>
          <a:prstGeom prst="rect">
            <a:avLst/>
          </a:prstGeom>
          <a:noFill/>
        </p:spPr>
        <p:txBody>
          <a:bodyPr wrap="square" rtlCol="0">
            <a:spAutoFit/>
          </a:bodyPr>
          <a:lstStyle/>
          <a:p>
            <a:pPr algn="just"/>
            <a:r>
              <a:rPr lang="it-IT" dirty="0"/>
              <a:t>Società «occidentale»: Privacy strettamente legata all’individualità. Sfera privata del singolo che non deve essere violata da soggetti esterni, siano essi pubblici o privati.</a:t>
            </a:r>
          </a:p>
        </p:txBody>
      </p:sp>
      <p:sp>
        <p:nvSpPr>
          <p:cNvPr id="12" name="CasellaDiTesto 11">
            <a:extLst>
              <a:ext uri="{FF2B5EF4-FFF2-40B4-BE49-F238E27FC236}">
                <a16:creationId xmlns:a16="http://schemas.microsoft.com/office/drawing/2014/main" id="{1D5AF0ED-30A2-4B4B-A60A-D3C1FD6DD17B}"/>
              </a:ext>
            </a:extLst>
          </p:cNvPr>
          <p:cNvSpPr txBox="1"/>
          <p:nvPr/>
        </p:nvSpPr>
        <p:spPr>
          <a:xfrm>
            <a:off x="372180" y="3978955"/>
            <a:ext cx="8374255" cy="646331"/>
          </a:xfrm>
          <a:prstGeom prst="rect">
            <a:avLst/>
          </a:prstGeom>
          <a:noFill/>
        </p:spPr>
        <p:txBody>
          <a:bodyPr wrap="square" rtlCol="0">
            <a:spAutoFit/>
          </a:bodyPr>
          <a:lstStyle/>
          <a:p>
            <a:pPr algn="just"/>
            <a:r>
              <a:rPr lang="it-IT" dirty="0"/>
              <a:t>Società africana: Pensiero filosofico </a:t>
            </a:r>
            <a:r>
              <a:rPr lang="it-IT" i="1" dirty="0" err="1"/>
              <a:t>Ubuntu</a:t>
            </a:r>
            <a:r>
              <a:rPr lang="it-IT" i="1" dirty="0"/>
              <a:t> </a:t>
            </a:r>
            <a:r>
              <a:rPr lang="it-IT" dirty="0"/>
              <a:t>che spinge verso una visione collettiva. Sfera privata del clan/famiglia. </a:t>
            </a:r>
          </a:p>
        </p:txBody>
      </p:sp>
      <p:sp>
        <p:nvSpPr>
          <p:cNvPr id="15" name="CasellaDiTesto 14">
            <a:extLst>
              <a:ext uri="{FF2B5EF4-FFF2-40B4-BE49-F238E27FC236}">
                <a16:creationId xmlns:a16="http://schemas.microsoft.com/office/drawing/2014/main" id="{42F0E62D-F5F5-460B-B4DC-084936276C73}"/>
              </a:ext>
            </a:extLst>
          </p:cNvPr>
          <p:cNvSpPr txBox="1"/>
          <p:nvPr/>
        </p:nvSpPr>
        <p:spPr>
          <a:xfrm>
            <a:off x="372180" y="5211725"/>
            <a:ext cx="8348870" cy="369332"/>
          </a:xfrm>
          <a:prstGeom prst="rect">
            <a:avLst/>
          </a:prstGeom>
          <a:noFill/>
        </p:spPr>
        <p:txBody>
          <a:bodyPr wrap="square" rtlCol="0">
            <a:spAutoFit/>
          </a:bodyPr>
          <a:lstStyle/>
          <a:p>
            <a:pPr algn="just"/>
            <a:r>
              <a:rPr lang="it-IT" dirty="0"/>
              <a:t>La globalizzazione sta portando il pensiero individualista anche nel continente africano</a:t>
            </a:r>
          </a:p>
        </p:txBody>
      </p:sp>
      <p:cxnSp>
        <p:nvCxnSpPr>
          <p:cNvPr id="22" name="Connettore 2 21">
            <a:extLst>
              <a:ext uri="{FF2B5EF4-FFF2-40B4-BE49-F238E27FC236}">
                <a16:creationId xmlns:a16="http://schemas.microsoft.com/office/drawing/2014/main" id="{50A0295E-C327-4D0F-9137-A940DA0ECFD7}"/>
              </a:ext>
            </a:extLst>
          </p:cNvPr>
          <p:cNvCxnSpPr/>
          <p:nvPr/>
        </p:nvCxnSpPr>
        <p:spPr>
          <a:xfrm>
            <a:off x="3644348" y="4751480"/>
            <a:ext cx="0" cy="39095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50884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hape 150"/>
          <p:cNvSpPr/>
          <p:nvPr/>
        </p:nvSpPr>
        <p:spPr>
          <a:xfrm>
            <a:off x="-40" y="104425"/>
            <a:ext cx="9157786" cy="83046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4" y="0"/>
                </a:lnTo>
                <a:lnTo>
                  <a:pt x="21600" y="35"/>
                </a:lnTo>
                <a:lnTo>
                  <a:pt x="21600" y="9514"/>
                </a:lnTo>
                <a:cubicBezTo>
                  <a:pt x="21600" y="9514"/>
                  <a:pt x="12685" y="21481"/>
                  <a:pt x="6491" y="21481"/>
                </a:cubicBezTo>
                <a:cubicBezTo>
                  <a:pt x="297" y="21481"/>
                  <a:pt x="0" y="21600"/>
                  <a:pt x="0" y="21600"/>
                </a:cubicBezTo>
                <a:close/>
              </a:path>
            </a:pathLst>
          </a:custGeom>
          <a:solidFill>
            <a:schemeClr val="tx2">
              <a:lumMod val="50000"/>
            </a:schemeClr>
          </a:solidFill>
          <a:ln w="12700" cap="flat">
            <a:noFill/>
            <a:miter lim="400000"/>
          </a:ln>
          <a:effectLst/>
        </p:spPr>
        <p:txBody>
          <a:bodyPr wrap="square" lIns="35717" tIns="35717" rIns="35717" bIns="35717" numCol="1" anchor="ctr">
            <a:noAutofit/>
          </a:bodyPr>
          <a:lstStyle/>
          <a:p>
            <a:endParaRPr/>
          </a:p>
        </p:txBody>
      </p:sp>
      <p:sp>
        <p:nvSpPr>
          <p:cNvPr id="18" name="Shape 151"/>
          <p:cNvSpPr/>
          <p:nvPr/>
        </p:nvSpPr>
        <p:spPr>
          <a:xfrm>
            <a:off x="-4542" y="-11348"/>
            <a:ext cx="9181376" cy="835459"/>
          </a:xfrm>
          <a:custGeom>
            <a:avLst/>
            <a:gdLst>
              <a:gd name="connsiteX0" fmla="*/ 1 w 21601"/>
              <a:gd name="connsiteY0" fmla="*/ 21565 h 21565"/>
              <a:gd name="connsiteX1" fmla="*/ 0 w 21601"/>
              <a:gd name="connsiteY1" fmla="*/ 295 h 21565"/>
              <a:gd name="connsiteX2" fmla="*/ 21601 w 21601"/>
              <a:gd name="connsiteY2" fmla="*/ 0 h 21565"/>
              <a:gd name="connsiteX3" fmla="*/ 21601 w 21601"/>
              <a:gd name="connsiteY3" fmla="*/ 9479 h 21565"/>
              <a:gd name="connsiteX4" fmla="*/ 6492 w 21601"/>
              <a:gd name="connsiteY4" fmla="*/ 21446 h 21565"/>
              <a:gd name="connsiteX5" fmla="*/ 1 w 21601"/>
              <a:gd name="connsiteY5" fmla="*/ 21565 h 21565"/>
              <a:gd name="connsiteX0" fmla="*/ 1 w 21601"/>
              <a:gd name="connsiteY0" fmla="*/ 21565 h 21565"/>
              <a:gd name="connsiteX1" fmla="*/ 0 w 21601"/>
              <a:gd name="connsiteY1" fmla="*/ 130 h 21565"/>
              <a:gd name="connsiteX2" fmla="*/ 21601 w 21601"/>
              <a:gd name="connsiteY2" fmla="*/ 0 h 21565"/>
              <a:gd name="connsiteX3" fmla="*/ 21601 w 21601"/>
              <a:gd name="connsiteY3" fmla="*/ 9479 h 21565"/>
              <a:gd name="connsiteX4" fmla="*/ 6492 w 21601"/>
              <a:gd name="connsiteY4" fmla="*/ 21446 h 21565"/>
              <a:gd name="connsiteX5" fmla="*/ 1 w 21601"/>
              <a:gd name="connsiteY5" fmla="*/ 21565 h 21565"/>
              <a:gd name="connsiteX0" fmla="*/ 1 w 21601"/>
              <a:gd name="connsiteY0" fmla="*/ 21435 h 21435"/>
              <a:gd name="connsiteX1" fmla="*/ 0 w 21601"/>
              <a:gd name="connsiteY1" fmla="*/ 0 h 21435"/>
              <a:gd name="connsiteX2" fmla="*/ 21601 w 21601"/>
              <a:gd name="connsiteY2" fmla="*/ 35 h 21435"/>
              <a:gd name="connsiteX3" fmla="*/ 21601 w 21601"/>
              <a:gd name="connsiteY3" fmla="*/ 9349 h 21435"/>
              <a:gd name="connsiteX4" fmla="*/ 6492 w 21601"/>
              <a:gd name="connsiteY4" fmla="*/ 21316 h 21435"/>
              <a:gd name="connsiteX5" fmla="*/ 1 w 21601"/>
              <a:gd name="connsiteY5" fmla="*/ 21435 h 21435"/>
              <a:gd name="connsiteX0" fmla="*/ 1 w 21601"/>
              <a:gd name="connsiteY0" fmla="*/ 21435 h 21435"/>
              <a:gd name="connsiteX1" fmla="*/ 0 w 21601"/>
              <a:gd name="connsiteY1" fmla="*/ 0 h 21435"/>
              <a:gd name="connsiteX2" fmla="*/ 21601 w 21601"/>
              <a:gd name="connsiteY2" fmla="*/ 35 h 21435"/>
              <a:gd name="connsiteX3" fmla="*/ 21601 w 21601"/>
              <a:gd name="connsiteY3" fmla="*/ 9349 h 21435"/>
              <a:gd name="connsiteX4" fmla="*/ 6492 w 21601"/>
              <a:gd name="connsiteY4" fmla="*/ 21316 h 21435"/>
              <a:gd name="connsiteX5" fmla="*/ 1 w 21601"/>
              <a:gd name="connsiteY5" fmla="*/ 21435 h 21435"/>
              <a:gd name="connsiteX0" fmla="*/ 1 w 21631"/>
              <a:gd name="connsiteY0" fmla="*/ 21435 h 21435"/>
              <a:gd name="connsiteX1" fmla="*/ 0 w 21631"/>
              <a:gd name="connsiteY1" fmla="*/ 0 h 21435"/>
              <a:gd name="connsiteX2" fmla="*/ 21631 w 21631"/>
              <a:gd name="connsiteY2" fmla="*/ 696 h 21435"/>
              <a:gd name="connsiteX3" fmla="*/ 21601 w 21631"/>
              <a:gd name="connsiteY3" fmla="*/ 9349 h 21435"/>
              <a:gd name="connsiteX4" fmla="*/ 6492 w 21631"/>
              <a:gd name="connsiteY4" fmla="*/ 21316 h 21435"/>
              <a:gd name="connsiteX5" fmla="*/ 1 w 21631"/>
              <a:gd name="connsiteY5" fmla="*/ 21435 h 21435"/>
              <a:gd name="connsiteX0" fmla="*/ 1 w 21646"/>
              <a:gd name="connsiteY0" fmla="*/ 21730 h 21730"/>
              <a:gd name="connsiteX1" fmla="*/ 0 w 21646"/>
              <a:gd name="connsiteY1" fmla="*/ 295 h 21730"/>
              <a:gd name="connsiteX2" fmla="*/ 21646 w 21646"/>
              <a:gd name="connsiteY2" fmla="*/ 0 h 21730"/>
              <a:gd name="connsiteX3" fmla="*/ 21601 w 21646"/>
              <a:gd name="connsiteY3" fmla="*/ 9644 h 21730"/>
              <a:gd name="connsiteX4" fmla="*/ 6492 w 21646"/>
              <a:gd name="connsiteY4" fmla="*/ 21611 h 21730"/>
              <a:gd name="connsiteX5" fmla="*/ 1 w 21646"/>
              <a:gd name="connsiteY5" fmla="*/ 21730 h 2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46" h="21730" extrusionOk="0">
                <a:moveTo>
                  <a:pt x="1" y="21730"/>
                </a:moveTo>
                <a:cubicBezTo>
                  <a:pt x="1" y="14640"/>
                  <a:pt x="0" y="7385"/>
                  <a:pt x="0" y="295"/>
                </a:cubicBezTo>
                <a:lnTo>
                  <a:pt x="21646" y="0"/>
                </a:lnTo>
                <a:cubicBezTo>
                  <a:pt x="21636" y="2884"/>
                  <a:pt x="21611" y="6760"/>
                  <a:pt x="21601" y="9644"/>
                </a:cubicBezTo>
                <a:cubicBezTo>
                  <a:pt x="21601" y="9644"/>
                  <a:pt x="12686" y="21611"/>
                  <a:pt x="6492" y="21611"/>
                </a:cubicBezTo>
                <a:cubicBezTo>
                  <a:pt x="298" y="21611"/>
                  <a:pt x="1" y="21730"/>
                  <a:pt x="1" y="21730"/>
                </a:cubicBezTo>
                <a:close/>
              </a:path>
            </a:pathLst>
          </a:custGeom>
          <a:solidFill>
            <a:schemeClr val="accent1">
              <a:lumMod val="75000"/>
            </a:schemeClr>
          </a:solidFill>
          <a:ln w="12700" cap="flat">
            <a:noFill/>
            <a:miter lim="400000"/>
          </a:ln>
          <a:effectLst/>
        </p:spPr>
        <p:txBody>
          <a:bodyPr wrap="square" lIns="35717" tIns="35717" rIns="35717" bIns="35717" numCol="1" anchor="ctr">
            <a:noAutofit/>
          </a:bodyPr>
          <a:lstStyle/>
          <a:p>
            <a:endParaRPr/>
          </a:p>
        </p:txBody>
      </p:sp>
      <p:sp>
        <p:nvSpPr>
          <p:cNvPr id="21" name="Shape 153"/>
          <p:cNvSpPr/>
          <p:nvPr/>
        </p:nvSpPr>
        <p:spPr>
          <a:xfrm>
            <a:off x="1713899" y="102133"/>
            <a:ext cx="5491787" cy="564574"/>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5717" tIns="35717" rIns="35717" bIns="35717" numCol="1" anchor="t">
            <a:spAutoFit/>
          </a:bodyPr>
          <a:lstStyle/>
          <a:p>
            <a:pPr algn="ctr"/>
            <a:r>
              <a:rPr lang="it-IT" sz="1600" dirty="0">
                <a:solidFill>
                  <a:schemeClr val="bg1"/>
                </a:solidFill>
              </a:rPr>
              <a:t>La tutela dei dati personali nell'ambito dei fenomeni migratori</a:t>
            </a:r>
            <a:endParaRPr lang="it-IT" sz="1600" b="1" i="1" dirty="0">
              <a:solidFill>
                <a:schemeClr val="bg1"/>
              </a:solidFill>
            </a:endParaRPr>
          </a:p>
          <a:p>
            <a:endParaRPr sz="1600" dirty="0">
              <a:solidFill>
                <a:schemeClr val="bg1"/>
              </a:solidFill>
              <a:latin typeface="+mj-lt"/>
              <a:cs typeface="Cali"/>
            </a:endParaRPr>
          </a:p>
        </p:txBody>
      </p:sp>
      <p:sp>
        <p:nvSpPr>
          <p:cNvPr id="28" name="Shape 156"/>
          <p:cNvSpPr/>
          <p:nvPr/>
        </p:nvSpPr>
        <p:spPr>
          <a:xfrm rot="10800000">
            <a:off x="-4119" y="6341349"/>
            <a:ext cx="9157785" cy="47351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4" y="0"/>
                </a:lnTo>
                <a:lnTo>
                  <a:pt x="21600" y="35"/>
                </a:lnTo>
                <a:lnTo>
                  <a:pt x="21600" y="9514"/>
                </a:lnTo>
                <a:cubicBezTo>
                  <a:pt x="21600" y="9514"/>
                  <a:pt x="12685" y="21481"/>
                  <a:pt x="6491" y="21481"/>
                </a:cubicBezTo>
                <a:cubicBezTo>
                  <a:pt x="297" y="21481"/>
                  <a:pt x="0" y="21600"/>
                  <a:pt x="0" y="21600"/>
                </a:cubicBezTo>
                <a:close/>
              </a:path>
            </a:pathLst>
          </a:custGeom>
          <a:solidFill>
            <a:schemeClr val="tx2">
              <a:lumMod val="50000"/>
            </a:schemeClr>
          </a:solidFill>
          <a:ln w="12700" cap="flat">
            <a:noFill/>
            <a:miter lim="400000"/>
          </a:ln>
          <a:effectLst/>
        </p:spPr>
        <p:txBody>
          <a:bodyPr wrap="square" lIns="35717" tIns="35717" rIns="35717" bIns="35717" numCol="1" anchor="ctr">
            <a:noAutofit/>
          </a:bodyPr>
          <a:lstStyle/>
          <a:p>
            <a:endParaRPr/>
          </a:p>
        </p:txBody>
      </p:sp>
      <p:sp>
        <p:nvSpPr>
          <p:cNvPr id="29" name="Shape 157"/>
          <p:cNvSpPr/>
          <p:nvPr/>
        </p:nvSpPr>
        <p:spPr>
          <a:xfrm rot="10800000">
            <a:off x="-41" y="6429136"/>
            <a:ext cx="9157785" cy="447229"/>
          </a:xfrm>
          <a:custGeom>
            <a:avLst/>
            <a:gdLst>
              <a:gd name="connsiteX0" fmla="*/ 0 w 21600"/>
              <a:gd name="connsiteY0" fmla="*/ 21600 h 21600"/>
              <a:gd name="connsiteX1" fmla="*/ 14 w 21600"/>
              <a:gd name="connsiteY1" fmla="*/ 0 h 21600"/>
              <a:gd name="connsiteX2" fmla="*/ 21600 w 21600"/>
              <a:gd name="connsiteY2" fmla="*/ 994 h 21600"/>
              <a:gd name="connsiteX3" fmla="*/ 21600 w 21600"/>
              <a:gd name="connsiteY3" fmla="*/ 9514 h 21600"/>
              <a:gd name="connsiteX4" fmla="*/ 6491 w 21600"/>
              <a:gd name="connsiteY4" fmla="*/ 21481 h 21600"/>
              <a:gd name="connsiteX5" fmla="*/ 0 w 21600"/>
              <a:gd name="connsiteY5" fmla="*/ 21600 h 21600"/>
              <a:gd name="connsiteX0" fmla="*/ 0 w 21600"/>
              <a:gd name="connsiteY0" fmla="*/ 22525 h 22525"/>
              <a:gd name="connsiteX1" fmla="*/ 14 w 21600"/>
              <a:gd name="connsiteY1" fmla="*/ 925 h 22525"/>
              <a:gd name="connsiteX2" fmla="*/ 21600 w 21600"/>
              <a:gd name="connsiteY2" fmla="*/ 0 h 22525"/>
              <a:gd name="connsiteX3" fmla="*/ 21600 w 21600"/>
              <a:gd name="connsiteY3" fmla="*/ 10439 h 22525"/>
              <a:gd name="connsiteX4" fmla="*/ 6491 w 21600"/>
              <a:gd name="connsiteY4" fmla="*/ 22406 h 22525"/>
              <a:gd name="connsiteX5" fmla="*/ 0 w 21600"/>
              <a:gd name="connsiteY5" fmla="*/ 22525 h 22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00" h="22525" extrusionOk="0">
                <a:moveTo>
                  <a:pt x="0" y="22525"/>
                </a:moveTo>
                <a:cubicBezTo>
                  <a:pt x="5" y="15325"/>
                  <a:pt x="9" y="8125"/>
                  <a:pt x="14" y="925"/>
                </a:cubicBezTo>
                <a:lnTo>
                  <a:pt x="21600" y="0"/>
                </a:lnTo>
                <a:lnTo>
                  <a:pt x="21600" y="10439"/>
                </a:lnTo>
                <a:cubicBezTo>
                  <a:pt x="21600" y="10439"/>
                  <a:pt x="12685" y="22406"/>
                  <a:pt x="6491" y="22406"/>
                </a:cubicBezTo>
                <a:cubicBezTo>
                  <a:pt x="297" y="22406"/>
                  <a:pt x="0" y="22525"/>
                  <a:pt x="0" y="22525"/>
                </a:cubicBezTo>
                <a:close/>
              </a:path>
            </a:pathLst>
          </a:custGeom>
          <a:solidFill>
            <a:schemeClr val="accent1">
              <a:lumMod val="75000"/>
            </a:schemeClr>
          </a:solidFill>
          <a:ln w="12700" cap="flat">
            <a:noFill/>
            <a:miter lim="400000"/>
          </a:ln>
          <a:effectLst/>
        </p:spPr>
        <p:txBody>
          <a:bodyPr wrap="square" lIns="35717" tIns="35717" rIns="35717" bIns="35717" numCol="1" anchor="ctr">
            <a:noAutofit/>
          </a:bodyPr>
          <a:lstStyle/>
          <a:p>
            <a:endParaRPr dirty="0"/>
          </a:p>
        </p:txBody>
      </p:sp>
      <p:sp>
        <p:nvSpPr>
          <p:cNvPr id="30" name="Shape 159"/>
          <p:cNvSpPr/>
          <p:nvPr/>
        </p:nvSpPr>
        <p:spPr>
          <a:xfrm>
            <a:off x="4606250" y="6531313"/>
            <a:ext cx="4339829" cy="22602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5717" tIns="35717" rIns="35717" bIns="35717" numCol="1" anchor="ctr">
            <a:spAutoFit/>
          </a:bodyPr>
          <a:lstStyle>
            <a:lvl1pPr algn="r"/>
          </a:lstStyle>
          <a:p>
            <a:r>
              <a:rPr lang="it-IT" sz="1000" dirty="0">
                <a:solidFill>
                  <a:schemeClr val="bg1"/>
                </a:solidFill>
              </a:rPr>
              <a:t>Mirko Forti– Dipartimento di Giurisprudenza</a:t>
            </a:r>
            <a:endParaRPr sz="1000" dirty="0">
              <a:solidFill>
                <a:schemeClr val="bg1"/>
              </a:solidFill>
            </a:endParaRPr>
          </a:p>
        </p:txBody>
      </p:sp>
      <p:pic>
        <p:nvPicPr>
          <p:cNvPr id="2" name="Immagine 1">
            <a:extLst>
              <a:ext uri="{FF2B5EF4-FFF2-40B4-BE49-F238E27FC236}">
                <a16:creationId xmlns:a16="http://schemas.microsoft.com/office/drawing/2014/main" id="{1D67F64A-51B8-49AB-9E1D-D206A4D50486}"/>
              </a:ext>
            </a:extLst>
          </p:cNvPr>
          <p:cNvPicPr>
            <a:picLocks noChangeAspect="1"/>
          </p:cNvPicPr>
          <p:nvPr/>
        </p:nvPicPr>
        <p:blipFill>
          <a:blip r:embed="rId3"/>
          <a:stretch>
            <a:fillRect/>
          </a:stretch>
        </p:blipFill>
        <p:spPr>
          <a:xfrm>
            <a:off x="-19128" y="0"/>
            <a:ext cx="1493649" cy="932769"/>
          </a:xfrm>
          <a:prstGeom prst="rect">
            <a:avLst/>
          </a:prstGeom>
        </p:spPr>
      </p:pic>
      <p:sp>
        <p:nvSpPr>
          <p:cNvPr id="3" name="CasellaDiTesto 2">
            <a:extLst>
              <a:ext uri="{FF2B5EF4-FFF2-40B4-BE49-F238E27FC236}">
                <a16:creationId xmlns:a16="http://schemas.microsoft.com/office/drawing/2014/main" id="{1381F5C5-9FB6-4627-8E73-43FA5971E0F7}"/>
              </a:ext>
            </a:extLst>
          </p:cNvPr>
          <p:cNvSpPr txBox="1"/>
          <p:nvPr/>
        </p:nvSpPr>
        <p:spPr>
          <a:xfrm>
            <a:off x="1474521" y="1060198"/>
            <a:ext cx="6211740" cy="707886"/>
          </a:xfrm>
          <a:prstGeom prst="rect">
            <a:avLst/>
          </a:prstGeom>
          <a:noFill/>
        </p:spPr>
        <p:txBody>
          <a:bodyPr wrap="square" rtlCol="0">
            <a:spAutoFit/>
          </a:bodyPr>
          <a:lstStyle/>
          <a:p>
            <a:pPr algn="ctr"/>
            <a:r>
              <a:rPr lang="it-IT" sz="2000" b="1" i="1" dirty="0"/>
              <a:t>Normativa internazionale ed europea in materia di privacy</a:t>
            </a:r>
          </a:p>
        </p:txBody>
      </p:sp>
      <p:sp>
        <p:nvSpPr>
          <p:cNvPr id="4" name="CasellaDiTesto 3">
            <a:extLst>
              <a:ext uri="{FF2B5EF4-FFF2-40B4-BE49-F238E27FC236}">
                <a16:creationId xmlns:a16="http://schemas.microsoft.com/office/drawing/2014/main" id="{809CB370-C1A7-48FE-867A-3EE737405FD7}"/>
              </a:ext>
            </a:extLst>
          </p:cNvPr>
          <p:cNvSpPr txBox="1"/>
          <p:nvPr/>
        </p:nvSpPr>
        <p:spPr>
          <a:xfrm>
            <a:off x="384314" y="2040835"/>
            <a:ext cx="8375374" cy="3970318"/>
          </a:xfrm>
          <a:prstGeom prst="rect">
            <a:avLst/>
          </a:prstGeom>
          <a:noFill/>
        </p:spPr>
        <p:txBody>
          <a:bodyPr wrap="square" rtlCol="0">
            <a:spAutoFit/>
          </a:bodyPr>
          <a:lstStyle/>
          <a:p>
            <a:pPr marL="285750" indent="-285750" algn="just">
              <a:buFont typeface="Arial" panose="020B0604020202020204" pitchFamily="34" charset="0"/>
              <a:buChar char="•"/>
            </a:pPr>
            <a:r>
              <a:rPr lang="it-IT" dirty="0"/>
              <a:t>Art.12 Dichiarazione Universale Diritti Umani: Diritto alla vita privata e familiare</a:t>
            </a:r>
          </a:p>
          <a:p>
            <a:pPr marL="285750" indent="-285750" algn="just">
              <a:buFont typeface="Arial" panose="020B0604020202020204" pitchFamily="34" charset="0"/>
              <a:buChar char="•"/>
            </a:pPr>
            <a:endParaRPr lang="it-IT" dirty="0"/>
          </a:p>
          <a:p>
            <a:pPr marL="285750" indent="-285750" algn="just">
              <a:buFont typeface="Arial" panose="020B0604020202020204" pitchFamily="34" charset="0"/>
              <a:buChar char="•"/>
            </a:pPr>
            <a:r>
              <a:rPr lang="it-IT" dirty="0"/>
              <a:t>Art.17 Patto Internazionale sui Diritti Civili e Politici: Diritto alla vita privata e familiare. Diritto alla reputazione. (Si introduce la dimensione informativa della privacy).</a:t>
            </a:r>
          </a:p>
          <a:p>
            <a:pPr marL="285750" indent="-285750" algn="just">
              <a:buFont typeface="Arial" panose="020B0604020202020204" pitchFamily="34" charset="0"/>
              <a:buChar char="•"/>
            </a:pPr>
            <a:endParaRPr lang="it-IT" dirty="0"/>
          </a:p>
          <a:p>
            <a:pPr marL="285750" indent="-285750" algn="just">
              <a:buFont typeface="Arial" panose="020B0604020202020204" pitchFamily="34" charset="0"/>
              <a:buChar char="•"/>
            </a:pPr>
            <a:r>
              <a:rPr lang="it-IT" dirty="0"/>
              <a:t>Art.8 CEDU: diritto al rispetto della vita privata e famigliare, della casa e della corrispondenza. La disposizione tutela due differenti valori della persona: da una parte il rispetto della vita privata che deve essere salvaguardata da intrusioni esterne, e dall’altra l’inviolabilità di un diverso tipo di spazio, quello emozionale e reputazionale, in cui l’essere umano deve sentirsi libero di formare ed esprimere la propria personalità.</a:t>
            </a:r>
          </a:p>
          <a:p>
            <a:pPr marL="285750" indent="-285750" algn="just">
              <a:buFont typeface="Arial" panose="020B0604020202020204" pitchFamily="34" charset="0"/>
              <a:buChar char="•"/>
            </a:pPr>
            <a:endParaRPr lang="it-IT" dirty="0"/>
          </a:p>
          <a:p>
            <a:pPr marL="285750" indent="-285750" algn="just">
              <a:buFont typeface="Arial" panose="020B0604020202020204" pitchFamily="34" charset="0"/>
              <a:buChar char="•"/>
            </a:pPr>
            <a:endParaRPr lang="it-IT" dirty="0"/>
          </a:p>
        </p:txBody>
      </p:sp>
    </p:spTree>
    <p:extLst>
      <p:ext uri="{BB962C8B-B14F-4D97-AF65-F5344CB8AC3E}">
        <p14:creationId xmlns:p14="http://schemas.microsoft.com/office/powerpoint/2010/main" val="2955225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hape 150"/>
          <p:cNvSpPr/>
          <p:nvPr/>
        </p:nvSpPr>
        <p:spPr>
          <a:xfrm>
            <a:off x="-40" y="104425"/>
            <a:ext cx="9157786" cy="83046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4" y="0"/>
                </a:lnTo>
                <a:lnTo>
                  <a:pt x="21600" y="35"/>
                </a:lnTo>
                <a:lnTo>
                  <a:pt x="21600" y="9514"/>
                </a:lnTo>
                <a:cubicBezTo>
                  <a:pt x="21600" y="9514"/>
                  <a:pt x="12685" y="21481"/>
                  <a:pt x="6491" y="21481"/>
                </a:cubicBezTo>
                <a:cubicBezTo>
                  <a:pt x="297" y="21481"/>
                  <a:pt x="0" y="21600"/>
                  <a:pt x="0" y="21600"/>
                </a:cubicBezTo>
                <a:close/>
              </a:path>
            </a:pathLst>
          </a:custGeom>
          <a:solidFill>
            <a:schemeClr val="tx2">
              <a:lumMod val="50000"/>
            </a:schemeClr>
          </a:solidFill>
          <a:ln w="12700" cap="flat">
            <a:noFill/>
            <a:miter lim="400000"/>
          </a:ln>
          <a:effectLst/>
        </p:spPr>
        <p:txBody>
          <a:bodyPr wrap="square" lIns="35717" tIns="35717" rIns="35717" bIns="35717" numCol="1" anchor="ctr">
            <a:noAutofit/>
          </a:bodyPr>
          <a:lstStyle/>
          <a:p>
            <a:endParaRPr/>
          </a:p>
        </p:txBody>
      </p:sp>
      <p:sp>
        <p:nvSpPr>
          <p:cNvPr id="18" name="Shape 151"/>
          <p:cNvSpPr/>
          <p:nvPr/>
        </p:nvSpPr>
        <p:spPr>
          <a:xfrm>
            <a:off x="-4542" y="-11348"/>
            <a:ext cx="9181376" cy="835459"/>
          </a:xfrm>
          <a:custGeom>
            <a:avLst/>
            <a:gdLst>
              <a:gd name="connsiteX0" fmla="*/ 1 w 21601"/>
              <a:gd name="connsiteY0" fmla="*/ 21565 h 21565"/>
              <a:gd name="connsiteX1" fmla="*/ 0 w 21601"/>
              <a:gd name="connsiteY1" fmla="*/ 295 h 21565"/>
              <a:gd name="connsiteX2" fmla="*/ 21601 w 21601"/>
              <a:gd name="connsiteY2" fmla="*/ 0 h 21565"/>
              <a:gd name="connsiteX3" fmla="*/ 21601 w 21601"/>
              <a:gd name="connsiteY3" fmla="*/ 9479 h 21565"/>
              <a:gd name="connsiteX4" fmla="*/ 6492 w 21601"/>
              <a:gd name="connsiteY4" fmla="*/ 21446 h 21565"/>
              <a:gd name="connsiteX5" fmla="*/ 1 w 21601"/>
              <a:gd name="connsiteY5" fmla="*/ 21565 h 21565"/>
              <a:gd name="connsiteX0" fmla="*/ 1 w 21601"/>
              <a:gd name="connsiteY0" fmla="*/ 21565 h 21565"/>
              <a:gd name="connsiteX1" fmla="*/ 0 w 21601"/>
              <a:gd name="connsiteY1" fmla="*/ 130 h 21565"/>
              <a:gd name="connsiteX2" fmla="*/ 21601 w 21601"/>
              <a:gd name="connsiteY2" fmla="*/ 0 h 21565"/>
              <a:gd name="connsiteX3" fmla="*/ 21601 w 21601"/>
              <a:gd name="connsiteY3" fmla="*/ 9479 h 21565"/>
              <a:gd name="connsiteX4" fmla="*/ 6492 w 21601"/>
              <a:gd name="connsiteY4" fmla="*/ 21446 h 21565"/>
              <a:gd name="connsiteX5" fmla="*/ 1 w 21601"/>
              <a:gd name="connsiteY5" fmla="*/ 21565 h 21565"/>
              <a:gd name="connsiteX0" fmla="*/ 1 w 21601"/>
              <a:gd name="connsiteY0" fmla="*/ 21435 h 21435"/>
              <a:gd name="connsiteX1" fmla="*/ 0 w 21601"/>
              <a:gd name="connsiteY1" fmla="*/ 0 h 21435"/>
              <a:gd name="connsiteX2" fmla="*/ 21601 w 21601"/>
              <a:gd name="connsiteY2" fmla="*/ 35 h 21435"/>
              <a:gd name="connsiteX3" fmla="*/ 21601 w 21601"/>
              <a:gd name="connsiteY3" fmla="*/ 9349 h 21435"/>
              <a:gd name="connsiteX4" fmla="*/ 6492 w 21601"/>
              <a:gd name="connsiteY4" fmla="*/ 21316 h 21435"/>
              <a:gd name="connsiteX5" fmla="*/ 1 w 21601"/>
              <a:gd name="connsiteY5" fmla="*/ 21435 h 21435"/>
              <a:gd name="connsiteX0" fmla="*/ 1 w 21601"/>
              <a:gd name="connsiteY0" fmla="*/ 21435 h 21435"/>
              <a:gd name="connsiteX1" fmla="*/ 0 w 21601"/>
              <a:gd name="connsiteY1" fmla="*/ 0 h 21435"/>
              <a:gd name="connsiteX2" fmla="*/ 21601 w 21601"/>
              <a:gd name="connsiteY2" fmla="*/ 35 h 21435"/>
              <a:gd name="connsiteX3" fmla="*/ 21601 w 21601"/>
              <a:gd name="connsiteY3" fmla="*/ 9349 h 21435"/>
              <a:gd name="connsiteX4" fmla="*/ 6492 w 21601"/>
              <a:gd name="connsiteY4" fmla="*/ 21316 h 21435"/>
              <a:gd name="connsiteX5" fmla="*/ 1 w 21601"/>
              <a:gd name="connsiteY5" fmla="*/ 21435 h 21435"/>
              <a:gd name="connsiteX0" fmla="*/ 1 w 21631"/>
              <a:gd name="connsiteY0" fmla="*/ 21435 h 21435"/>
              <a:gd name="connsiteX1" fmla="*/ 0 w 21631"/>
              <a:gd name="connsiteY1" fmla="*/ 0 h 21435"/>
              <a:gd name="connsiteX2" fmla="*/ 21631 w 21631"/>
              <a:gd name="connsiteY2" fmla="*/ 696 h 21435"/>
              <a:gd name="connsiteX3" fmla="*/ 21601 w 21631"/>
              <a:gd name="connsiteY3" fmla="*/ 9349 h 21435"/>
              <a:gd name="connsiteX4" fmla="*/ 6492 w 21631"/>
              <a:gd name="connsiteY4" fmla="*/ 21316 h 21435"/>
              <a:gd name="connsiteX5" fmla="*/ 1 w 21631"/>
              <a:gd name="connsiteY5" fmla="*/ 21435 h 21435"/>
              <a:gd name="connsiteX0" fmla="*/ 1 w 21646"/>
              <a:gd name="connsiteY0" fmla="*/ 21730 h 21730"/>
              <a:gd name="connsiteX1" fmla="*/ 0 w 21646"/>
              <a:gd name="connsiteY1" fmla="*/ 295 h 21730"/>
              <a:gd name="connsiteX2" fmla="*/ 21646 w 21646"/>
              <a:gd name="connsiteY2" fmla="*/ 0 h 21730"/>
              <a:gd name="connsiteX3" fmla="*/ 21601 w 21646"/>
              <a:gd name="connsiteY3" fmla="*/ 9644 h 21730"/>
              <a:gd name="connsiteX4" fmla="*/ 6492 w 21646"/>
              <a:gd name="connsiteY4" fmla="*/ 21611 h 21730"/>
              <a:gd name="connsiteX5" fmla="*/ 1 w 21646"/>
              <a:gd name="connsiteY5" fmla="*/ 21730 h 2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46" h="21730" extrusionOk="0">
                <a:moveTo>
                  <a:pt x="1" y="21730"/>
                </a:moveTo>
                <a:cubicBezTo>
                  <a:pt x="1" y="14640"/>
                  <a:pt x="0" y="7385"/>
                  <a:pt x="0" y="295"/>
                </a:cubicBezTo>
                <a:lnTo>
                  <a:pt x="21646" y="0"/>
                </a:lnTo>
                <a:cubicBezTo>
                  <a:pt x="21636" y="2884"/>
                  <a:pt x="21611" y="6760"/>
                  <a:pt x="21601" y="9644"/>
                </a:cubicBezTo>
                <a:cubicBezTo>
                  <a:pt x="21601" y="9644"/>
                  <a:pt x="12686" y="21611"/>
                  <a:pt x="6492" y="21611"/>
                </a:cubicBezTo>
                <a:cubicBezTo>
                  <a:pt x="298" y="21611"/>
                  <a:pt x="1" y="21730"/>
                  <a:pt x="1" y="21730"/>
                </a:cubicBezTo>
                <a:close/>
              </a:path>
            </a:pathLst>
          </a:custGeom>
          <a:solidFill>
            <a:schemeClr val="accent1">
              <a:lumMod val="75000"/>
            </a:schemeClr>
          </a:solidFill>
          <a:ln w="12700" cap="flat">
            <a:noFill/>
            <a:miter lim="400000"/>
          </a:ln>
          <a:effectLst/>
        </p:spPr>
        <p:txBody>
          <a:bodyPr wrap="square" lIns="35717" tIns="35717" rIns="35717" bIns="35717" numCol="1" anchor="ctr">
            <a:noAutofit/>
          </a:bodyPr>
          <a:lstStyle/>
          <a:p>
            <a:endParaRPr/>
          </a:p>
        </p:txBody>
      </p:sp>
      <p:sp>
        <p:nvSpPr>
          <p:cNvPr id="21" name="Shape 153"/>
          <p:cNvSpPr/>
          <p:nvPr/>
        </p:nvSpPr>
        <p:spPr>
          <a:xfrm>
            <a:off x="1713899" y="102133"/>
            <a:ext cx="5491787" cy="564574"/>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5717" tIns="35717" rIns="35717" bIns="35717" numCol="1" anchor="t">
            <a:spAutoFit/>
          </a:bodyPr>
          <a:lstStyle/>
          <a:p>
            <a:pPr algn="ctr"/>
            <a:r>
              <a:rPr lang="it-IT" sz="1600" dirty="0">
                <a:solidFill>
                  <a:schemeClr val="bg1"/>
                </a:solidFill>
              </a:rPr>
              <a:t>La tutela dei dati personali nell'ambito dei fenomeni migratori</a:t>
            </a:r>
            <a:endParaRPr lang="it-IT" sz="1600" b="1" i="1" dirty="0">
              <a:solidFill>
                <a:schemeClr val="bg1"/>
              </a:solidFill>
            </a:endParaRPr>
          </a:p>
          <a:p>
            <a:endParaRPr sz="1600" dirty="0">
              <a:solidFill>
                <a:schemeClr val="bg1"/>
              </a:solidFill>
              <a:latin typeface="+mj-lt"/>
              <a:cs typeface="Cali"/>
            </a:endParaRPr>
          </a:p>
        </p:txBody>
      </p:sp>
      <p:sp>
        <p:nvSpPr>
          <p:cNvPr id="28" name="Shape 156"/>
          <p:cNvSpPr/>
          <p:nvPr/>
        </p:nvSpPr>
        <p:spPr>
          <a:xfrm rot="10800000">
            <a:off x="-4119" y="6341349"/>
            <a:ext cx="9157785" cy="47351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4" y="0"/>
                </a:lnTo>
                <a:lnTo>
                  <a:pt x="21600" y="35"/>
                </a:lnTo>
                <a:lnTo>
                  <a:pt x="21600" y="9514"/>
                </a:lnTo>
                <a:cubicBezTo>
                  <a:pt x="21600" y="9514"/>
                  <a:pt x="12685" y="21481"/>
                  <a:pt x="6491" y="21481"/>
                </a:cubicBezTo>
                <a:cubicBezTo>
                  <a:pt x="297" y="21481"/>
                  <a:pt x="0" y="21600"/>
                  <a:pt x="0" y="21600"/>
                </a:cubicBezTo>
                <a:close/>
              </a:path>
            </a:pathLst>
          </a:custGeom>
          <a:solidFill>
            <a:schemeClr val="tx2">
              <a:lumMod val="50000"/>
            </a:schemeClr>
          </a:solidFill>
          <a:ln w="12700" cap="flat">
            <a:noFill/>
            <a:miter lim="400000"/>
          </a:ln>
          <a:effectLst/>
        </p:spPr>
        <p:txBody>
          <a:bodyPr wrap="square" lIns="35717" tIns="35717" rIns="35717" bIns="35717" numCol="1" anchor="ctr">
            <a:noAutofit/>
          </a:bodyPr>
          <a:lstStyle/>
          <a:p>
            <a:endParaRPr/>
          </a:p>
        </p:txBody>
      </p:sp>
      <p:sp>
        <p:nvSpPr>
          <p:cNvPr id="29" name="Shape 157"/>
          <p:cNvSpPr/>
          <p:nvPr/>
        </p:nvSpPr>
        <p:spPr>
          <a:xfrm rot="10800000">
            <a:off x="-41" y="6429136"/>
            <a:ext cx="9157785" cy="447229"/>
          </a:xfrm>
          <a:custGeom>
            <a:avLst/>
            <a:gdLst>
              <a:gd name="connsiteX0" fmla="*/ 0 w 21600"/>
              <a:gd name="connsiteY0" fmla="*/ 21600 h 21600"/>
              <a:gd name="connsiteX1" fmla="*/ 14 w 21600"/>
              <a:gd name="connsiteY1" fmla="*/ 0 h 21600"/>
              <a:gd name="connsiteX2" fmla="*/ 21600 w 21600"/>
              <a:gd name="connsiteY2" fmla="*/ 994 h 21600"/>
              <a:gd name="connsiteX3" fmla="*/ 21600 w 21600"/>
              <a:gd name="connsiteY3" fmla="*/ 9514 h 21600"/>
              <a:gd name="connsiteX4" fmla="*/ 6491 w 21600"/>
              <a:gd name="connsiteY4" fmla="*/ 21481 h 21600"/>
              <a:gd name="connsiteX5" fmla="*/ 0 w 21600"/>
              <a:gd name="connsiteY5" fmla="*/ 21600 h 21600"/>
              <a:gd name="connsiteX0" fmla="*/ 0 w 21600"/>
              <a:gd name="connsiteY0" fmla="*/ 22525 h 22525"/>
              <a:gd name="connsiteX1" fmla="*/ 14 w 21600"/>
              <a:gd name="connsiteY1" fmla="*/ 925 h 22525"/>
              <a:gd name="connsiteX2" fmla="*/ 21600 w 21600"/>
              <a:gd name="connsiteY2" fmla="*/ 0 h 22525"/>
              <a:gd name="connsiteX3" fmla="*/ 21600 w 21600"/>
              <a:gd name="connsiteY3" fmla="*/ 10439 h 22525"/>
              <a:gd name="connsiteX4" fmla="*/ 6491 w 21600"/>
              <a:gd name="connsiteY4" fmla="*/ 22406 h 22525"/>
              <a:gd name="connsiteX5" fmla="*/ 0 w 21600"/>
              <a:gd name="connsiteY5" fmla="*/ 22525 h 22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00" h="22525" extrusionOk="0">
                <a:moveTo>
                  <a:pt x="0" y="22525"/>
                </a:moveTo>
                <a:cubicBezTo>
                  <a:pt x="5" y="15325"/>
                  <a:pt x="9" y="8125"/>
                  <a:pt x="14" y="925"/>
                </a:cubicBezTo>
                <a:lnTo>
                  <a:pt x="21600" y="0"/>
                </a:lnTo>
                <a:lnTo>
                  <a:pt x="21600" y="10439"/>
                </a:lnTo>
                <a:cubicBezTo>
                  <a:pt x="21600" y="10439"/>
                  <a:pt x="12685" y="22406"/>
                  <a:pt x="6491" y="22406"/>
                </a:cubicBezTo>
                <a:cubicBezTo>
                  <a:pt x="297" y="22406"/>
                  <a:pt x="0" y="22525"/>
                  <a:pt x="0" y="22525"/>
                </a:cubicBezTo>
                <a:close/>
              </a:path>
            </a:pathLst>
          </a:custGeom>
          <a:solidFill>
            <a:schemeClr val="accent1">
              <a:lumMod val="75000"/>
            </a:schemeClr>
          </a:solidFill>
          <a:ln w="12700" cap="flat">
            <a:noFill/>
            <a:miter lim="400000"/>
          </a:ln>
          <a:effectLst/>
        </p:spPr>
        <p:txBody>
          <a:bodyPr wrap="square" lIns="35717" tIns="35717" rIns="35717" bIns="35717" numCol="1" anchor="ctr">
            <a:noAutofit/>
          </a:bodyPr>
          <a:lstStyle/>
          <a:p>
            <a:endParaRPr dirty="0"/>
          </a:p>
        </p:txBody>
      </p:sp>
      <p:sp>
        <p:nvSpPr>
          <p:cNvPr id="30" name="Shape 159"/>
          <p:cNvSpPr/>
          <p:nvPr/>
        </p:nvSpPr>
        <p:spPr>
          <a:xfrm>
            <a:off x="4606250" y="6531313"/>
            <a:ext cx="4339829" cy="22602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5717" tIns="35717" rIns="35717" bIns="35717" numCol="1" anchor="ctr">
            <a:spAutoFit/>
          </a:bodyPr>
          <a:lstStyle>
            <a:lvl1pPr algn="r"/>
          </a:lstStyle>
          <a:p>
            <a:r>
              <a:rPr lang="it-IT" sz="1000" dirty="0">
                <a:solidFill>
                  <a:schemeClr val="bg1"/>
                </a:solidFill>
              </a:rPr>
              <a:t>Mirko Forti– Dipartimento di Giurisprudenza</a:t>
            </a:r>
            <a:endParaRPr sz="1000" dirty="0">
              <a:solidFill>
                <a:schemeClr val="bg1"/>
              </a:solidFill>
            </a:endParaRPr>
          </a:p>
        </p:txBody>
      </p:sp>
      <p:pic>
        <p:nvPicPr>
          <p:cNvPr id="2" name="Immagine 1">
            <a:extLst>
              <a:ext uri="{FF2B5EF4-FFF2-40B4-BE49-F238E27FC236}">
                <a16:creationId xmlns:a16="http://schemas.microsoft.com/office/drawing/2014/main" id="{1D67F64A-51B8-49AB-9E1D-D206A4D50486}"/>
              </a:ext>
            </a:extLst>
          </p:cNvPr>
          <p:cNvPicPr>
            <a:picLocks noChangeAspect="1"/>
          </p:cNvPicPr>
          <p:nvPr/>
        </p:nvPicPr>
        <p:blipFill>
          <a:blip r:embed="rId3"/>
          <a:stretch>
            <a:fillRect/>
          </a:stretch>
        </p:blipFill>
        <p:spPr>
          <a:xfrm>
            <a:off x="-19128" y="0"/>
            <a:ext cx="1493649" cy="932769"/>
          </a:xfrm>
          <a:prstGeom prst="rect">
            <a:avLst/>
          </a:prstGeom>
        </p:spPr>
      </p:pic>
      <p:sp>
        <p:nvSpPr>
          <p:cNvPr id="3" name="CasellaDiTesto 2">
            <a:extLst>
              <a:ext uri="{FF2B5EF4-FFF2-40B4-BE49-F238E27FC236}">
                <a16:creationId xmlns:a16="http://schemas.microsoft.com/office/drawing/2014/main" id="{1381F5C5-9FB6-4627-8E73-43FA5971E0F7}"/>
              </a:ext>
            </a:extLst>
          </p:cNvPr>
          <p:cNvSpPr txBox="1"/>
          <p:nvPr/>
        </p:nvSpPr>
        <p:spPr>
          <a:xfrm>
            <a:off x="1474521" y="1060198"/>
            <a:ext cx="6211740" cy="400110"/>
          </a:xfrm>
          <a:prstGeom prst="rect">
            <a:avLst/>
          </a:prstGeom>
          <a:noFill/>
        </p:spPr>
        <p:txBody>
          <a:bodyPr wrap="square" rtlCol="0">
            <a:spAutoFit/>
          </a:bodyPr>
          <a:lstStyle/>
          <a:p>
            <a:pPr algn="ctr"/>
            <a:r>
              <a:rPr lang="it-IT" sz="2000" b="1" i="1" dirty="0"/>
              <a:t>Normativa diritto UE in materia di privacy</a:t>
            </a:r>
          </a:p>
        </p:txBody>
      </p:sp>
      <p:sp>
        <p:nvSpPr>
          <p:cNvPr id="4" name="CasellaDiTesto 3">
            <a:extLst>
              <a:ext uri="{FF2B5EF4-FFF2-40B4-BE49-F238E27FC236}">
                <a16:creationId xmlns:a16="http://schemas.microsoft.com/office/drawing/2014/main" id="{809CB370-C1A7-48FE-867A-3EE737405FD7}"/>
              </a:ext>
            </a:extLst>
          </p:cNvPr>
          <p:cNvSpPr txBox="1"/>
          <p:nvPr/>
        </p:nvSpPr>
        <p:spPr>
          <a:xfrm>
            <a:off x="398459" y="1815548"/>
            <a:ext cx="8375374" cy="3693319"/>
          </a:xfrm>
          <a:prstGeom prst="rect">
            <a:avLst/>
          </a:prstGeom>
          <a:noFill/>
        </p:spPr>
        <p:txBody>
          <a:bodyPr wrap="square" rtlCol="0">
            <a:spAutoFit/>
          </a:bodyPr>
          <a:lstStyle/>
          <a:p>
            <a:pPr marL="285750" indent="-285750" algn="just">
              <a:buFont typeface="Arial" panose="020B0604020202020204" pitchFamily="34" charset="0"/>
              <a:buChar char="•"/>
            </a:pPr>
            <a:r>
              <a:rPr lang="it-IT" dirty="0"/>
              <a:t>Art.8 TUE: Il diritto alla privacy e alla </a:t>
            </a:r>
            <a:r>
              <a:rPr lang="it-IT" i="1" dirty="0"/>
              <a:t>data </a:t>
            </a:r>
            <a:r>
              <a:rPr lang="it-IT" i="1" dirty="0" err="1"/>
              <a:t>protection</a:t>
            </a:r>
            <a:r>
              <a:rPr lang="it-IT" i="1" dirty="0"/>
              <a:t> </a:t>
            </a:r>
            <a:r>
              <a:rPr lang="it-IT" dirty="0"/>
              <a:t>ha valore fondamentale. Il trattamento dei dati deve seguire specifici principi di legittimità (proporzionalità, finalità, necessarietà). Un’Autorità indipendente deve valutare il corretto rispetto di tali principi.</a:t>
            </a:r>
          </a:p>
          <a:p>
            <a:pPr marL="285750" indent="-285750" algn="just">
              <a:buFont typeface="Arial" panose="020B0604020202020204" pitchFamily="34" charset="0"/>
              <a:buChar char="•"/>
            </a:pPr>
            <a:endParaRPr lang="it-IT" dirty="0"/>
          </a:p>
          <a:p>
            <a:pPr marL="285750" indent="-285750" algn="just">
              <a:buFont typeface="Arial" panose="020B0604020202020204" pitchFamily="34" charset="0"/>
              <a:buChar char="•"/>
            </a:pPr>
            <a:r>
              <a:rPr lang="it-IT" dirty="0"/>
              <a:t>Art.16 TFUE: Ogni persona ha il diritto a un adeguato trattamento dei propri dati personali. L’Unione europea deve agire in maniera tale da garantire la protezione di suddette informazioni.</a:t>
            </a:r>
          </a:p>
          <a:p>
            <a:pPr marL="285750" indent="-285750" algn="just">
              <a:buFont typeface="Arial" panose="020B0604020202020204" pitchFamily="34" charset="0"/>
              <a:buChar char="•"/>
            </a:pPr>
            <a:endParaRPr lang="it-IT" dirty="0"/>
          </a:p>
          <a:p>
            <a:pPr marL="285750" indent="-285750" algn="just">
              <a:buFont typeface="Arial" panose="020B0604020202020204" pitchFamily="34" charset="0"/>
              <a:buChar char="•"/>
            </a:pPr>
            <a:r>
              <a:rPr lang="it-IT" dirty="0"/>
              <a:t>Dalla Direttiva 95/46/CE al Regolamento (UE) 2016/679 in materia di protezione dei dati personali. Necessità di uno strumento immediatamente applicabile per una disciplina uniforme a livello europeo.</a:t>
            </a:r>
          </a:p>
          <a:p>
            <a:pPr marL="285750" indent="-285750" algn="just">
              <a:buFont typeface="Arial" panose="020B0604020202020204" pitchFamily="34" charset="0"/>
              <a:buChar char="•"/>
            </a:pPr>
            <a:endParaRPr lang="it-IT" dirty="0"/>
          </a:p>
        </p:txBody>
      </p:sp>
    </p:spTree>
    <p:extLst>
      <p:ext uri="{BB962C8B-B14F-4D97-AF65-F5344CB8AC3E}">
        <p14:creationId xmlns:p14="http://schemas.microsoft.com/office/powerpoint/2010/main" val="123622372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3287</TotalTime>
  <Words>3131</Words>
  <Application>Microsoft Office PowerPoint</Application>
  <PresentationFormat>Presentazione su schermo (4:3)</PresentationFormat>
  <Paragraphs>226</Paragraphs>
  <Slides>26</Slides>
  <Notes>15</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26</vt:i4>
      </vt:variant>
    </vt:vector>
  </HeadingPairs>
  <TitlesOfParts>
    <vt:vector size="31" baseType="lpstr">
      <vt:lpstr>Arial</vt:lpstr>
      <vt:lpstr>Cali</vt:lpstr>
      <vt:lpstr>Calibri</vt:lpstr>
      <vt:lpstr>Times New Roman</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Università degli Studi di Genova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M R</dc:creator>
  <cp:lastModifiedBy> </cp:lastModifiedBy>
  <cp:revision>180</cp:revision>
  <dcterms:created xsi:type="dcterms:W3CDTF">2017-09-19T14:10:46Z</dcterms:created>
  <dcterms:modified xsi:type="dcterms:W3CDTF">2020-02-06T11:21:24Z</dcterms:modified>
</cp:coreProperties>
</file>