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  <p:sldMasterId id="2147483700" r:id="rId4"/>
  </p:sldMasterIdLst>
  <p:notesMasterIdLst>
    <p:notesMasterId r:id="rId54"/>
  </p:notesMasterIdLst>
  <p:sldIdLst>
    <p:sldId id="263" r:id="rId5"/>
    <p:sldId id="264" r:id="rId6"/>
    <p:sldId id="273" r:id="rId7"/>
    <p:sldId id="272" r:id="rId8"/>
    <p:sldId id="265" r:id="rId9"/>
    <p:sldId id="304" r:id="rId10"/>
    <p:sldId id="305" r:id="rId11"/>
    <p:sldId id="306" r:id="rId12"/>
    <p:sldId id="268" r:id="rId13"/>
    <p:sldId id="271" r:id="rId14"/>
    <p:sldId id="269" r:id="rId15"/>
    <p:sldId id="267" r:id="rId16"/>
    <p:sldId id="270" r:id="rId17"/>
    <p:sldId id="256" r:id="rId18"/>
    <p:sldId id="257" r:id="rId19"/>
    <p:sldId id="258" r:id="rId20"/>
    <p:sldId id="259" r:id="rId21"/>
    <p:sldId id="260" r:id="rId22"/>
    <p:sldId id="261" r:id="rId23"/>
    <p:sldId id="313" r:id="rId24"/>
    <p:sldId id="301" r:id="rId25"/>
    <p:sldId id="279" r:id="rId26"/>
    <p:sldId id="314" r:id="rId27"/>
    <p:sldId id="295" r:id="rId28"/>
    <p:sldId id="296" r:id="rId29"/>
    <p:sldId id="297" r:id="rId30"/>
    <p:sldId id="298" r:id="rId31"/>
    <p:sldId id="299" r:id="rId32"/>
    <p:sldId id="300" r:id="rId33"/>
    <p:sldId id="302" r:id="rId34"/>
    <p:sldId id="303" r:id="rId35"/>
    <p:sldId id="276" r:id="rId36"/>
    <p:sldId id="275" r:id="rId37"/>
    <p:sldId id="277" r:id="rId38"/>
    <p:sldId id="278" r:id="rId39"/>
    <p:sldId id="312" r:id="rId40"/>
    <p:sldId id="307" r:id="rId41"/>
    <p:sldId id="280" r:id="rId42"/>
    <p:sldId id="281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</p:sldIdLst>
  <p:sldSz cx="10080625" cy="7559675"/>
  <p:notesSz cx="7559675" cy="10691813"/>
  <p:defaultTextStyle>
    <a:defPPr>
      <a:defRPr lang="en-GB"/>
    </a:defPPr>
    <a:lvl1pPr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7" autoAdjust="0"/>
    <p:restoredTop sz="93333" autoAdjust="0"/>
  </p:normalViewPr>
  <p:slideViewPr>
    <p:cSldViewPr>
      <p:cViewPr varScale="1">
        <p:scale>
          <a:sx n="61" d="100"/>
          <a:sy n="61" d="100"/>
        </p:scale>
        <p:origin x="164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5587" cy="3998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5127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1838" cy="525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1837" cy="525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1838" cy="525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1837" cy="525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CB38B886-632D-48A8-B32C-CACC12289D1F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056DB7-0CD3-4CAE-8C82-C5C69C71D2ED}" type="slidenum">
              <a:rPr lang="en-US"/>
              <a:pPr/>
              <a:t>1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056DB7-0CD3-4CAE-8C82-C5C69C71D2ED}" type="slidenum">
              <a:rPr lang="en-US"/>
              <a:pPr/>
              <a:t>13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056DB7-0CD3-4CAE-8C82-C5C69C71D2ED}" type="slidenum">
              <a:rPr lang="en-US"/>
              <a:pPr/>
              <a:t>14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F59261-2712-4453-AE38-D39397292582}" type="slidenum">
              <a:rPr lang="en-US"/>
              <a:pPr/>
              <a:t>15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572107-75FE-4896-A22A-F142CD70A874}" type="slidenum">
              <a:rPr lang="en-US"/>
              <a:pPr/>
              <a:t>16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EF57EB-2803-4A89-8685-EA30A313CB1B}" type="slidenum">
              <a:rPr lang="en-US"/>
              <a:pPr/>
              <a:t>17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140F5C-7F15-47DB-98A5-3879FA747019}" type="slidenum">
              <a:rPr lang="en-US"/>
              <a:pPr/>
              <a:t>18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F451C6-B679-4FE7-91FC-825C5236A1B1}" type="slidenum">
              <a:rPr lang="en-US"/>
              <a:pPr/>
              <a:t>19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595EC-58B2-4D26-BA27-7631AA349972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953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326B9E-733F-4E3A-9196-D8FA896954BB}" type="slidenum">
              <a:rPr lang="en-US" altLang="it-IT"/>
              <a:pPr/>
              <a:t>32</a:t>
            </a:fld>
            <a:endParaRPr lang="en-US" altLang="it-IT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1213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6585" y="5077599"/>
            <a:ext cx="6048049" cy="481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918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595EC-58B2-4D26-BA27-7631AA349972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100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056DB7-0CD3-4CAE-8C82-C5C69C71D2ED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595EC-58B2-4D26-BA27-7631AA349972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59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056DB7-0CD3-4CAE-8C82-C5C69C71D2ED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056DB7-0CD3-4CAE-8C82-C5C69C71D2ED}" type="slidenum">
              <a:rPr lang="en-US"/>
              <a:pPr/>
              <a:t>4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056DB7-0CD3-4CAE-8C82-C5C69C71D2ED}" type="slidenum">
              <a:rPr lang="en-US"/>
              <a:pPr/>
              <a:t>5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056DB7-0CD3-4CAE-8C82-C5C69C71D2ED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056DB7-0CD3-4CAE-8C82-C5C69C71D2ED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056DB7-0CD3-4CAE-8C82-C5C69C71D2ED}" type="slidenum">
              <a:rPr lang="en-US"/>
              <a:pPr/>
              <a:t>11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056DB7-0CD3-4CAE-8C82-C5C69C71D2ED}" type="slidenum">
              <a:rPr lang="en-US"/>
              <a:pPr/>
              <a:t>12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BAE2B17-4D54-470A-A39F-9C908D6E42CF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06A2BC-0B6D-40A7-B4B4-68E41025C9A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5846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6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96BF23-D28B-47AE-8F5C-94F44FD9106A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7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6100" cy="4379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1738" y="1768475"/>
            <a:ext cx="4356100" cy="4379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xfrm>
            <a:off x="4937125" y="7040563"/>
            <a:ext cx="452438" cy="271462"/>
          </a:xfrm>
        </p:spPr>
        <p:txBody>
          <a:bodyPr/>
          <a:lstStyle>
            <a:lvl1pPr>
              <a:defRPr/>
            </a:lvl1pPr>
          </a:lstStyle>
          <a:p>
            <a:fld id="{2B020FD3-0DB6-4B66-B071-3AF9D0FB04B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B10F74-D271-4A55-A2EE-BC9C2C7B3A6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AAB5F2-CFEA-4CF1-B0C8-D488E61B00E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5F4845-C960-4DBD-B9F8-14672E2FE987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768475"/>
            <a:ext cx="4356100" cy="437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1275" y="1768475"/>
            <a:ext cx="4356100" cy="437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63B822-D2AB-469B-ACD0-B06F3EB6E7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B457B9-F904-401E-8FB1-D8A099978622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E3C466-45E4-4024-8DF6-AED0B31DF09B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78F374-FE01-4FC6-A0BD-06FAD679B00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12B35C3-8775-483C-B8E3-74C229EDC56B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5D6B82-266A-4FF1-919C-9ABBDC48F35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D888BB-3BE1-486E-BC71-1E27D504C9E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40662B-2174-4E19-94F6-D360E61CF16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5846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6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CB2376-A46B-4F42-87B4-D2ED14744249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7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768475"/>
            <a:ext cx="4356100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21275" y="1768475"/>
            <a:ext cx="4356100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2775" y="4033838"/>
            <a:ext cx="8864600" cy="2114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4937125" y="7040563"/>
            <a:ext cx="452438" cy="271462"/>
          </a:xfrm>
        </p:spPr>
        <p:txBody>
          <a:bodyPr/>
          <a:lstStyle>
            <a:lvl1pPr>
              <a:defRPr/>
            </a:lvl1pPr>
          </a:lstStyle>
          <a:p>
            <a:fld id="{9C20693F-81E1-4E8E-BE12-E42F7448CD93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34462" cy="122555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11400" cy="484188"/>
          </a:xfrm>
        </p:spPr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59125" cy="484188"/>
          </a:xfrm>
        </p:spPr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4937125" y="7040563"/>
            <a:ext cx="420688" cy="239712"/>
          </a:xfrm>
        </p:spPr>
        <p:txBody>
          <a:bodyPr/>
          <a:lstStyle>
            <a:lvl1pPr>
              <a:defRPr/>
            </a:lvl1pPr>
          </a:lstStyle>
          <a:p>
            <a:fld id="{028D4546-486C-4072-A28F-00ACFFF1B4D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75983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DABBD97-6BC0-44E2-ABF8-B0ACDA5262E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ACB4AB-8966-4726-BF0D-97AC5DC190B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D0D59A4-613F-48E6-AAE5-07845B62E8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61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738" y="1768475"/>
            <a:ext cx="435768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071E79-2063-4787-9EB9-BC8CE298E1F2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C32D543-B47F-4080-B6F1-5C28909239D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B9C9D6B-98C2-4524-AB7D-C0DEA49B20D2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B7EAED1-4480-4150-8FA0-7BA277DF6ED9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38FC71-B84A-4E41-BE26-52439A614A9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D017AA-FFD0-487C-A065-2A8C01AD106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5652EC7-DAFD-4956-80F3-49E928F3CD5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E659F0A-4806-461F-B89C-0F799E12A3A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6D8B576-4062-4385-85CF-1480EC23ABA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9454-7002-4644-A06B-3EEEE592BE1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EA90-F8D3-48CB-B1BB-1DDE8E44934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97" rIns="50397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1406-4714-484A-A339-4F47E5ADC3B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6100" cy="437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738" y="1768475"/>
            <a:ext cx="4356100" cy="437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C4A93F-610F-48B7-ABA8-E5420DD540A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07F8-ABA4-49EE-B48D-CF5E2E0D246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 tIns="50397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50397" tIns="0" rIns="50397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50397" tIns="0" rIns="50397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87F1-B08A-4419-8A22-3A166015569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156568" cy="1259946"/>
          </a:xfrm>
        </p:spPr>
        <p:txBody>
          <a:bodyPr vert="horz" tIns="503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8953-BF2C-4862-A6B9-0C1BE8CE433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8FA6-6328-47D9-A918-01B8629D178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20159" rIns="2015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F944-C4BD-4BA4-8F35-9B7EB567278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90023" y="1221450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24002" y="5908153"/>
            <a:ext cx="171371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vert="horz" lIns="50397" tIns="50397" rIns="50397" bIns="50397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70556" rIns="50397" bIns="50397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552" y="7006699"/>
            <a:ext cx="672042" cy="402483"/>
          </a:xfrm>
        </p:spPr>
        <p:txBody>
          <a:bodyPr/>
          <a:lstStyle/>
          <a:p>
            <a:fld id="{01395E0A-5829-4F6A-8E3F-F5E096014E8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501" y="6411724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30299" y="6856206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8EE4-9A82-45E0-B5D5-4165B0AEA6B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251B-64C3-498F-B4E7-509ADCD22B8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38387" cy="511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86113" cy="511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38387" cy="511175"/>
          </a:xfrm>
        </p:spPr>
        <p:txBody>
          <a:bodyPr/>
          <a:lstStyle>
            <a:lvl1pPr>
              <a:defRPr/>
            </a:lvl1pPr>
          </a:lstStyle>
          <a:p>
            <a:fld id="{AF672997-196B-4B86-93AB-E9A1DD66360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461B67A-2FF3-448E-BE4A-63CFFEB809E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01250B1-233D-4538-9203-D269230755C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DDE30F-A23F-4105-B797-092EAF4CEDB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A69C8BB-69F1-4C6D-A22F-446B55CEDF5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B58FD3-31DF-40B2-88C2-8EFEFF8C173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1038" y="6923088"/>
            <a:ext cx="3981450" cy="4302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15313" y="6894513"/>
            <a:ext cx="1563687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2563" y="6858000"/>
            <a:ext cx="457200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446463" y="6886575"/>
            <a:ext cx="3194050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4937125" y="7040563"/>
            <a:ext cx="452438" cy="271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FontTx/>
              <a:buNone/>
              <a:defRPr sz="2000" b="1" i="1">
                <a:solidFill>
                  <a:srgbClr val="E09B0F"/>
                </a:solidFill>
                <a:latin typeface="Droid Sans" pitchFamily="32" charset="0"/>
                <a:ea typeface="DejaVu Sans" charset="0"/>
                <a:cs typeface="DejaVu Sans" charset="0"/>
              </a:defRPr>
            </a:lvl1pPr>
          </a:lstStyle>
          <a:p>
            <a:fld id="{586C3434-B9F5-4EE8-95DF-8E578A332B28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4600" cy="4379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4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7" r:id="rId12"/>
  </p:sldLayoutIdLst>
  <p:txStyles>
    <p:titleStyle>
      <a:lvl1pPr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marL="11430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marL="16002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marL="20574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768475"/>
            <a:ext cx="8864600" cy="4379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79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3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2625" y="6923088"/>
            <a:ext cx="3981450" cy="4302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8778875" y="-1463675"/>
            <a:ext cx="2378075" cy="2468563"/>
          </a:xfrm>
          <a:prstGeom prst="ellipse">
            <a:avLst/>
          </a:prstGeom>
          <a:noFill/>
          <a:ln w="36720" cap="flat">
            <a:solidFill>
              <a:srgbClr val="0C426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8594725" y="-1646238"/>
            <a:ext cx="2743200" cy="2849563"/>
          </a:xfrm>
          <a:prstGeom prst="ellipse">
            <a:avLst/>
          </a:prstGeom>
          <a:noFill/>
          <a:ln w="36720" cap="flat">
            <a:solidFill>
              <a:srgbClr val="E09B0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8961438" y="-1279525"/>
            <a:ext cx="2011362" cy="2103438"/>
          </a:xfrm>
          <a:prstGeom prst="ellipse">
            <a:avLst/>
          </a:prstGeom>
          <a:noFill/>
          <a:ln w="36720" cap="flat">
            <a:solidFill>
              <a:srgbClr val="E09B0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16900" y="6894513"/>
            <a:ext cx="1563688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937125" y="7040563"/>
            <a:ext cx="452438" cy="271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8000"/>
              </a:lnSpc>
              <a:buClrTx/>
              <a:buFontTx/>
              <a:buNone/>
              <a:defRPr sz="2000" b="1" i="1">
                <a:solidFill>
                  <a:srgbClr val="E09B0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96DDB4A2-3FE9-42D6-A5E3-162C2ABCF2D7}" type="slidenum">
              <a:rPr lang="en-US"/>
              <a:pPr/>
              <a:t>‹N›</a:t>
            </a:fld>
            <a:endParaRPr lang="en-US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2563" y="6858000"/>
            <a:ext cx="457200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-365125" y="-365125"/>
            <a:ext cx="639763" cy="639763"/>
          </a:xfrm>
          <a:prstGeom prst="ellipse">
            <a:avLst/>
          </a:prstGeom>
          <a:noFill/>
          <a:ln w="36720" cap="flat">
            <a:solidFill>
              <a:srgbClr val="E09B0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-457200" y="-457200"/>
            <a:ext cx="822325" cy="822325"/>
          </a:xfrm>
          <a:prstGeom prst="ellipse">
            <a:avLst/>
          </a:prstGeom>
          <a:noFill/>
          <a:ln w="36720" cap="flat">
            <a:solidFill>
              <a:srgbClr val="0C426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-274638" y="-274638"/>
            <a:ext cx="457201" cy="457201"/>
          </a:xfrm>
          <a:prstGeom prst="ellipse">
            <a:avLst/>
          </a:prstGeom>
          <a:noFill/>
          <a:ln w="36720" cap="flat">
            <a:solidFill>
              <a:srgbClr val="0C426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8" r:id="rId12"/>
    <p:sldLayoutId id="2147483699" r:id="rId13"/>
  </p:sldLayoutIdLst>
  <p:txStyles>
    <p:titleStyle>
      <a:lvl1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C426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C426F"/>
          </a:solidFill>
          <a:latin typeface="Droid Sans" pitchFamily="32" charset="0"/>
          <a:ea typeface="WenQuanYi Zen Hei" charset="0"/>
          <a:cs typeface="WenQuanYi Zen Hei" charset="0"/>
        </a:defRPr>
      </a:lvl2pPr>
      <a:lvl3pPr marL="1143000" indent="-2286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C426F"/>
          </a:solidFill>
          <a:latin typeface="Droid Sans" pitchFamily="32" charset="0"/>
          <a:ea typeface="WenQuanYi Zen Hei" charset="0"/>
          <a:cs typeface="WenQuanYi Zen Hei" charset="0"/>
        </a:defRPr>
      </a:lvl3pPr>
      <a:lvl4pPr marL="1600200" indent="-2286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C426F"/>
          </a:solidFill>
          <a:latin typeface="Droid Sans" pitchFamily="32" charset="0"/>
          <a:ea typeface="WenQuanYi Zen Hei" charset="0"/>
          <a:cs typeface="WenQuanYi Zen Hei" charset="0"/>
        </a:defRPr>
      </a:lvl4pPr>
      <a:lvl5pPr marL="2057400" indent="-2286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C426F"/>
          </a:solidFill>
          <a:latin typeface="Droid Sans" pitchFamily="32" charset="0"/>
          <a:ea typeface="WenQuanYi Zen Hei" charset="0"/>
          <a:cs typeface="WenQuanYi Zen Hei" charset="0"/>
        </a:defRPr>
      </a:lvl5pPr>
      <a:lvl6pPr marL="2514600" indent="-2286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C426F"/>
          </a:solidFill>
          <a:latin typeface="Droid Sans" pitchFamily="32" charset="0"/>
          <a:ea typeface="WenQuanYi Zen Hei" charset="0"/>
          <a:cs typeface="WenQuanYi Zen Hei" charset="0"/>
        </a:defRPr>
      </a:lvl6pPr>
      <a:lvl7pPr marL="2971800" indent="-2286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C426F"/>
          </a:solidFill>
          <a:latin typeface="Droid Sans" pitchFamily="32" charset="0"/>
          <a:ea typeface="WenQuanYi Zen Hei" charset="0"/>
          <a:cs typeface="WenQuanYi Zen Hei" charset="0"/>
        </a:defRPr>
      </a:lvl7pPr>
      <a:lvl8pPr marL="3429000" indent="-2286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C426F"/>
          </a:solidFill>
          <a:latin typeface="Droid Sans" pitchFamily="32" charset="0"/>
          <a:ea typeface="WenQuanYi Zen Hei" charset="0"/>
          <a:cs typeface="WenQuanYi Zen Hei" charset="0"/>
        </a:defRPr>
      </a:lvl8pPr>
      <a:lvl9pPr marL="3886200" indent="-2286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C426F"/>
          </a:solidFill>
          <a:latin typeface="Droid Sans" pitchFamily="32" charset="0"/>
          <a:ea typeface="WenQuanYi Zen Hei" charset="0"/>
          <a:cs typeface="WenQuanYi Zen Hei" charset="0"/>
        </a:defRPr>
      </a:lvl9pPr>
    </p:titleStyle>
    <p:bodyStyle>
      <a:lvl1pPr marL="342900" indent="-342900" algn="just" defTabSz="457200" rtl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C426F"/>
          </a:solidFill>
          <a:latin typeface="+mn-lt"/>
          <a:ea typeface="+mn-ea"/>
          <a:cs typeface="+mn-cs"/>
        </a:defRPr>
      </a:lvl1pPr>
      <a:lvl2pPr marL="742950" indent="-285750" algn="just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C426F"/>
          </a:solidFill>
          <a:latin typeface="+mn-lt"/>
          <a:ea typeface="+mn-ea"/>
          <a:cs typeface="+mn-cs"/>
        </a:defRPr>
      </a:lvl2pPr>
      <a:lvl3pPr marL="1143000" indent="-228600" algn="just" defTabSz="457200" rtl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C426F"/>
          </a:solidFill>
          <a:latin typeface="+mn-lt"/>
          <a:ea typeface="+mn-ea"/>
          <a:cs typeface="+mn-cs"/>
        </a:defRPr>
      </a:lvl3pPr>
      <a:lvl4pPr marL="1600200" indent="-228600" algn="just" defTabSz="457200" rtl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C426F"/>
          </a:solidFill>
          <a:latin typeface="+mn-lt"/>
          <a:ea typeface="+mn-ea"/>
          <a:cs typeface="+mn-cs"/>
        </a:defRPr>
      </a:lvl4pPr>
      <a:lvl5pPr marL="2057400" indent="-228600" algn="just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C426F"/>
          </a:solidFill>
          <a:latin typeface="+mn-lt"/>
          <a:ea typeface="+mn-ea"/>
          <a:cs typeface="+mn-cs"/>
        </a:defRPr>
      </a:lvl5pPr>
      <a:lvl6pPr marL="2514600" indent="-228600" algn="just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C426F"/>
          </a:solidFill>
          <a:latin typeface="+mn-lt"/>
          <a:ea typeface="+mn-ea"/>
          <a:cs typeface="+mn-cs"/>
        </a:defRPr>
      </a:lvl6pPr>
      <a:lvl7pPr marL="2971800" indent="-228600" algn="just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C426F"/>
          </a:solidFill>
          <a:latin typeface="+mn-lt"/>
          <a:ea typeface="+mn-ea"/>
          <a:cs typeface="+mn-cs"/>
        </a:defRPr>
      </a:lvl7pPr>
      <a:lvl8pPr marL="3429000" indent="-228600" algn="just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C426F"/>
          </a:solidFill>
          <a:latin typeface="+mn-lt"/>
          <a:ea typeface="+mn-ea"/>
          <a:cs typeface="+mn-cs"/>
        </a:defRPr>
      </a:lvl8pPr>
      <a:lvl9pPr marL="3886200" indent="-228600" algn="just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C426F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1038" y="6923088"/>
            <a:ext cx="3981450" cy="4302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15313" y="6894513"/>
            <a:ext cx="1563687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2563" y="6858000"/>
            <a:ext cx="457200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446463" y="6886575"/>
            <a:ext cx="3194050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4937125" y="7040563"/>
            <a:ext cx="454025" cy="273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FontTx/>
              <a:buNone/>
              <a:defRPr sz="2000" b="1" i="1">
                <a:solidFill>
                  <a:srgbClr val="E09B0F"/>
                </a:solidFill>
                <a:latin typeface="Droid Sans" pitchFamily="32" charset="0"/>
                <a:ea typeface="DejaVu Sans" charset="0"/>
                <a:cs typeface="DejaVu Sans" charset="0"/>
              </a:defRPr>
            </a:lvl1pPr>
          </a:lstStyle>
          <a:p>
            <a:fld id="{F4F632F4-8D6A-487E-B387-3F472C8F3A7C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6187" cy="4381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4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marL="11430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marL="16002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marL="20574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501" y="-7875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30299" y="-7875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  <a:prstGeom prst="rect">
            <a:avLst/>
          </a:prstGeom>
        </p:spPr>
        <p:txBody>
          <a:bodyPr vert="horz" lIns="0" tIns="50397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40182" y="7006699"/>
            <a:ext cx="3696229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08A385-6D23-4610-8838-8E987CF10EFA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0965" y="223117"/>
            <a:ext cx="10120917" cy="71564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5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7.jpeg"/><Relationship Id="rId5" Type="http://schemas.openxmlformats.org/officeDocument/2006/relationships/image" Target="../media/image40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7.jpeg"/><Relationship Id="rId5" Type="http://schemas.openxmlformats.org/officeDocument/2006/relationships/image" Target="../media/image41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7.jpeg"/><Relationship Id="rId5" Type="http://schemas.openxmlformats.org/officeDocument/2006/relationships/image" Target="../media/image4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7.jpe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5.png"/><Relationship Id="rId10" Type="http://schemas.openxmlformats.org/officeDocument/2006/relationships/image" Target="../media/image54.png"/><Relationship Id="rId4" Type="http://schemas.openxmlformats.org/officeDocument/2006/relationships/image" Target="../media/image6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9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5.png"/><Relationship Id="rId11" Type="http://schemas.openxmlformats.org/officeDocument/2006/relationships/image" Target="../media/image6.png"/><Relationship Id="rId5" Type="http://schemas.openxmlformats.org/officeDocument/2006/relationships/image" Target="../media/image49.png"/><Relationship Id="rId10" Type="http://schemas.openxmlformats.org/officeDocument/2006/relationships/image" Target="../media/image5.png"/><Relationship Id="rId4" Type="http://schemas.openxmlformats.org/officeDocument/2006/relationships/image" Target="../media/image64.png"/><Relationship Id="rId9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6.png"/><Relationship Id="rId7" Type="http://schemas.openxmlformats.org/officeDocument/2006/relationships/image" Target="../media/image36.jpeg"/><Relationship Id="rId12" Type="http://schemas.openxmlformats.org/officeDocument/2006/relationships/image" Target="../media/image8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9.jpeg"/><Relationship Id="rId11" Type="http://schemas.openxmlformats.org/officeDocument/2006/relationships/image" Target="../media/image81.png"/><Relationship Id="rId5" Type="http://schemas.openxmlformats.org/officeDocument/2006/relationships/image" Target="../media/image78.png"/><Relationship Id="rId10" Type="http://schemas.openxmlformats.org/officeDocument/2006/relationships/image" Target="../media/image80.png"/><Relationship Id="rId4" Type="http://schemas.openxmlformats.org/officeDocument/2006/relationships/image" Target="../media/image77.jpeg"/><Relationship Id="rId9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7.jpe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9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13" Type="http://schemas.openxmlformats.org/officeDocument/2006/relationships/image" Target="../media/image102.png"/><Relationship Id="rId3" Type="http://schemas.openxmlformats.org/officeDocument/2006/relationships/image" Target="../media/image94.jpe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0.png"/><Relationship Id="rId11" Type="http://schemas.openxmlformats.org/officeDocument/2006/relationships/image" Target="../media/image100.jpeg"/><Relationship Id="rId5" Type="http://schemas.openxmlformats.org/officeDocument/2006/relationships/image" Target="../media/image81.png"/><Relationship Id="rId15" Type="http://schemas.openxmlformats.org/officeDocument/2006/relationships/image" Target="../media/image6.png"/><Relationship Id="rId10" Type="http://schemas.openxmlformats.org/officeDocument/2006/relationships/image" Target="../media/image99.jpeg"/><Relationship Id="rId4" Type="http://schemas.openxmlformats.org/officeDocument/2006/relationships/image" Target="../media/image95.png"/><Relationship Id="rId9" Type="http://schemas.openxmlformats.org/officeDocument/2006/relationships/image" Target="../media/image98.jpeg"/><Relationship Id="rId1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36.jpeg"/><Relationship Id="rId3" Type="http://schemas.openxmlformats.org/officeDocument/2006/relationships/image" Target="../media/image103.png"/><Relationship Id="rId7" Type="http://schemas.openxmlformats.org/officeDocument/2006/relationships/image" Target="../media/image81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6.png"/><Relationship Id="rId11" Type="http://schemas.openxmlformats.org/officeDocument/2006/relationships/image" Target="../media/image109.png"/><Relationship Id="rId5" Type="http://schemas.openxmlformats.org/officeDocument/2006/relationships/image" Target="../media/image105.jpeg"/><Relationship Id="rId15" Type="http://schemas.openxmlformats.org/officeDocument/2006/relationships/image" Target="../media/image8.jpeg"/><Relationship Id="rId10" Type="http://schemas.openxmlformats.org/officeDocument/2006/relationships/image" Target="../media/image94.jpeg"/><Relationship Id="rId4" Type="http://schemas.openxmlformats.org/officeDocument/2006/relationships/image" Target="../media/image104.jpeg"/><Relationship Id="rId9" Type="http://schemas.openxmlformats.org/officeDocument/2006/relationships/image" Target="../media/image108.png"/><Relationship Id="rId1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7.jpeg"/><Relationship Id="rId5" Type="http://schemas.openxmlformats.org/officeDocument/2006/relationships/image" Target="../media/image39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095750" y="5840413"/>
            <a:ext cx="2103438" cy="1201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43768" y="1691605"/>
            <a:ext cx="9805987" cy="828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>
              <a:solidFill>
                <a:srgbClr val="0C426F"/>
              </a:solidFill>
              <a:latin typeface="Droid Sans" pitchFamily="32" charset="0"/>
              <a:ea typeface="Droid Sans Fallback" charset="0"/>
              <a:cs typeface="Droid Sans Fallback" charset="0"/>
            </a:endParaRPr>
          </a:p>
          <a:p>
            <a:pPr algn="ctr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err="1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Applicazioni</a:t>
            </a:r>
            <a:r>
              <a:rPr lang="en-US" sz="3600" b="1" dirty="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 IoT in </a:t>
            </a:r>
            <a:r>
              <a:rPr lang="en-US" sz="3600" b="1" dirty="0" err="1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ambito</a:t>
            </a:r>
            <a:r>
              <a:rPr lang="en-US" sz="3600" b="1" dirty="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 Salute</a:t>
            </a:r>
          </a:p>
          <a:p>
            <a:pPr algn="ctr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 dirty="0">
              <a:solidFill>
                <a:srgbClr val="0C426F"/>
              </a:solidFill>
              <a:latin typeface="Droid Sans" pitchFamily="32" charset="0"/>
              <a:ea typeface="Droid Sans Fallback" charset="0"/>
              <a:cs typeface="Droid Sans Fallback" charset="0"/>
            </a:endParaRPr>
          </a:p>
          <a:p>
            <a:pPr algn="ctr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3 </a:t>
            </a:r>
            <a:r>
              <a:rPr lang="en-US" sz="3600" b="1" dirty="0" err="1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dicembre</a:t>
            </a:r>
            <a:r>
              <a:rPr lang="en-US" sz="3600" b="1" dirty="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 2019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47824" y="4715941"/>
            <a:ext cx="8491537" cy="803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Prof.  Fabio Lavagetto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b="1" dirty="0">
              <a:solidFill>
                <a:srgbClr val="0C426F"/>
              </a:solidFill>
              <a:latin typeface="Droid Sans" pitchFamily="32" charset="0"/>
              <a:ea typeface="Droid Sans Fallback" charset="0"/>
              <a:cs typeface="Droid Sans Fallback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DITEN- Università </a:t>
            </a:r>
            <a:r>
              <a:rPr lang="en-US" sz="1600" b="1" dirty="0" err="1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degli</a:t>
            </a:r>
            <a:r>
              <a:rPr lang="en-US" sz="1600" b="1" dirty="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 </a:t>
            </a:r>
            <a:r>
              <a:rPr lang="en-US" sz="1600" b="1" dirty="0" err="1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Studi</a:t>
            </a:r>
            <a:r>
              <a:rPr lang="en-US" sz="1600" b="1" dirty="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 di Genova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SI4life - Presidente</a:t>
            </a:r>
            <a:endParaRPr lang="en-US" sz="1600" dirty="0">
              <a:solidFill>
                <a:srgbClr val="0C426F"/>
              </a:solidFill>
              <a:latin typeface="Droid Sans" pitchFamily="32" charset="0"/>
              <a:ea typeface="Droid Sans Fallback" charset="0"/>
              <a:cs typeface="Droid Sans Fallback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79437"/>
            <a:ext cx="6475730" cy="98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1" descr="image003">
            <a:extLst>
              <a:ext uri="{FF2B5EF4-FFF2-40B4-BE49-F238E27FC236}">
                <a16:creationId xmlns:a16="http://schemas.microsoft.com/office/drawing/2014/main" id="{E90A7116-40FA-4412-BF36-5EF1D08A1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68" y="6660628"/>
            <a:ext cx="1457325" cy="6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095750" y="5840413"/>
            <a:ext cx="2103438" cy="1201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Immagine 4" descr="Available to buy or in development today... &#10;ELECTRONIC &#10;PILL DISPENSERS &#10;Designed to remind &#10;individuals to take &#10;their m..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5936" y="1187549"/>
            <a:ext cx="67687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79437"/>
            <a:ext cx="6475730" cy="984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095750" y="5840413"/>
            <a:ext cx="2103438" cy="1201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Immagine 4" descr="Available to buy or in development today... &#10;FITNESS &#10;Designed to provide &#10;insights into our own &#10;health and motivate us &#10;..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5936" y="1187549"/>
            <a:ext cx="7213987" cy="501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79437"/>
            <a:ext cx="6475730" cy="984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095750" y="5840413"/>
            <a:ext cx="2103438" cy="1201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" name="Picture 2" descr="http://www.etnahitech.com/new/wp-content/uploads/2014/09/cloud-comput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7904" y="1763613"/>
            <a:ext cx="1800200" cy="950703"/>
          </a:xfrm>
          <a:prstGeom prst="rect">
            <a:avLst/>
          </a:prstGeom>
          <a:noFill/>
        </p:spPr>
      </p:pic>
      <p:pic>
        <p:nvPicPr>
          <p:cNvPr id="6148" name="Picture 4" descr="http://raffineriacreativa.it/wp-content/uploads/2015/12/big-data-e-turism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2400" y="1547589"/>
            <a:ext cx="1308917" cy="900100"/>
          </a:xfrm>
          <a:prstGeom prst="rect">
            <a:avLst/>
          </a:prstGeom>
          <a:noFill/>
        </p:spPr>
      </p:pic>
      <p:pic>
        <p:nvPicPr>
          <p:cNvPr id="6150" name="Picture 6" descr="http://www.insidemarketing.it/wp-content/uploads/2015/12/M2M-Foru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3968" y="4931965"/>
            <a:ext cx="1575520" cy="739414"/>
          </a:xfrm>
          <a:prstGeom prst="rect">
            <a:avLst/>
          </a:prstGeom>
          <a:noFill/>
        </p:spPr>
      </p:pic>
      <p:pic>
        <p:nvPicPr>
          <p:cNvPr id="6152" name="Picture 8" descr="https://secure.bestcompanies.co.uk/Images/BCG/201/Logos/e7e94ba1-98b5-482b-94b5-0c5172d8eab8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88384" y="5147989"/>
            <a:ext cx="1301899" cy="900100"/>
          </a:xfrm>
          <a:prstGeom prst="rect">
            <a:avLst/>
          </a:prstGeom>
          <a:noFill/>
        </p:spPr>
      </p:pic>
      <p:sp>
        <p:nvSpPr>
          <p:cNvPr id="6154" name="AutoShape 10" descr="data:image/jpeg;base64,/9j/4AAQSkZJRgABAQAAAQABAAD/2wCEAAkGBxISEhUSEhAWFRUVFhgYFRgYFhcYFxYYGBcWGBoXHhgYHSgiGBomGx0YITEhJSkrLy4uGB8zODMtNygtLisBCgoKDg0OGhAQGy8mHyUtLS0tLS0tLS0tLS0tKy0tLS0tLS0tLS0tLS0tLS0tLS0tLSstLS0tKy0tLS0tLS0tLf/AABEIAL0A8AMBIgACEQEDEQH/xAAcAAABBQEBAQAAAAAAAAAAAAAAAQQFBgcDAgj/xAA7EAACAQIFAgUDAgUCBQUBAAABAhEAAwQFEiExBkEHEyJRYXGBkRQyI0JSocGx4TNictHwFiSCorIV/8QAGQEAAwEBAQAAAAAAAAAAAAAAAAECAwQF/8QAKBEAAgICAgICAQMFAAAAAAAAAAECEQMxEiEEQSJREzKBkRRCYXGh/9oADAMBAAIRAxEAPwDcKKKKACiik1UALRXL9QmrRqGqJKyNQHvHMV1BoCwooooAKKJrw90DmgD3RSA0tABRRRQAUUUk0ALRRRQAUUUTQAUVyv4lEUu7BVHJYgAfc1G5f1FZvXGtpq9JiWUoGMSQoaC0e4EdqAJeigGigAoooNABRUPmfU+Ew7aLt9VbuvJH1A4p7l2Z2b667NxXXiQeD7H2oAd0UUUAFITTfMbTtadbb6HKkK0A6WjYwao+WXL2YZebDX2S+Abd11JBFxGhtxHpYdx2370CbOmceKGFtyuHR8Q4B/aCEEdyxH+gqm43rvEXjqv/AMNWWLYskncEypIMzxvI2moPEq2HvBkXSjM9tlMmHX98D24j7bUyxYsh3Qa7waGTsdRO5AAjcR2rpWNVSRzuT22WbpjMLa4m3i1ueSttit6fUTbMwXg7ngT8E1teDxSXUW5bYMjCVYcEVjHR/S+JZFU4XQWb1NcDCbcTuI+oiZ4rU+k8jODsm0bpuSxbcABZiVUDt9azyf8ATTG3+xNE1Rc86/e3ffDWMIz3bZgliQOQJCqCSN57VejWWeIJ8vHpfRY0Ki35bSbiO0DQB6mIEzHxU46vtFyv0SP/AKlxj2XtXVtpcbbWhMqD3CzM89/anfR96cO1pL3mvZPq1H1EOzEEyediPtUP19giuGtX8GIWVDBAPUtyNLb/AMwOkf8AyPtVS6SzO/hroxF0t5Okq8SwAIkGe28fke9P9dpBVG1Pmq2/KVwf4raAYkK3YMe09vpUkDWMXvENDicM/l/w7bksxg+lhpJA7Ec/StmRgQCODuPpUyxyglY00z1Udm+dWcMuq60bSAAWYiY2A3NSJrNPGNzpsgLBGtg8kSDClBHc+k9uKIq2DdIkrvidgytwKLgdQNIZdOomY3J2470zXOcZre4l1XUaHVTHrtGSQI4aNp+DWP55ZNslLgKXB6WgiY2IMiZqzZL1G62bYDz5O7DUASCdtoljEnb+1LJB2nEcJKmmbpluZWsQgezcV1MbqQYkTvHBp3WfeE90aLqMpDSCCY3VRpiB/SduO4rQaJKnQloKz7rvxCODvDC2rINwx67hhFDDY6Ru3t24PtWg1lfjdldu6LL6lS4q3TqYwrIug+WPe4SQVH/VV4knLsnJddFF6m6yxuNt28Pd0ED+JKqE1Mp23Pt8Vd+lbv6hRideq8G0v2dTMrsd+PeqXhcXg7WFDXAFuMpDHdrkjcFWnZdxwRzXixi3wdu6Q4VrqBWUEMR3mAYAkmP7z2nLHn8V1RWN8Pl9m5dMZheuC6t7STbcKrqCodSoadJJiCSOe1TlY/4OY3FNdabbnDskFjOlXTiGPMgxA9hWvik01sE09C1wx98W7buzBQqkkngbc12as08Q+qGa3ewot6IMOzNvA3EADg/JoUW9ClJIyd8TqJLvLEyxPJJ71cfCjNlt4yGuQtxSvwzbFf8ANZ3exNvi5bJ9iGIqUyCWcOo0IrCXMwD23jk+wpd6DrZ9Qo0ifevVU/ozqhcXcdFVwFUQSNjBIJ+J2/FXCimtjTT0JVD6gyLFYe6LmXTF4BLqn1BNElGWSNIiVMfFX2imnQNWZzlXhfYa25xRdrr3GfUrwQCSQDG2rcyat+VdOYbD72rIDd2O7H7mpeim5ye2JQSCiiipKCmeYYBbo4GsD0NG6nsfzFPKDQBhGI6fzPFXHTyboUMQJdhbSCdWmT6gTxI4q7ZH4cr5AXGuz3IIGloVAew2/P0rQAKWtZZm1S6JUSrZT0DgLG4s6z7v6v7cVaFECKWis3JvY0kgplnOBF+xcsnh1K/QkbH809opDMlwnhfiHbXevKk8xLtxHJ71b18PcvAT/wBuJUcgkFvr71a6KrkxUhnl+WWbAi1aVJ5gbn708ooqRhXDFYVLgKugZTyGAI9u/wAV3ooAxHNOgMW198LYw4FkcXX2TSeO/qPvtzWi9O9F2LGHFm7bt3jMszJ8yFEyYHA37VaIpapzbJUUjxathQAoAA4AEAfavdFFSUBqgeJGR3bul7NrXqVkcDmdtLGORzV/oNVCTi7RMoqS7Mb6W6CxtsOjLbtqwBl0W4wPq4+d+/tVzyvohEOq7ca8fZo0iJGyAQOTVwilpN27GlSG+DwVu0NNtFUfAA/0pxRRSGFFFE0AFFcMRikTTqYDWwVZ7seB/rXDG5mlp7aMY81iqntqiQPvQA+oomigAoopGYDcmBQAtFMMbmlu01tXaDdbSn1gn8VxzTNPJNsxNtn0OwBOgkekn4nY/Wj3QrJWikU0tAwooqt9edTf/wA7DeeLYuHWqhSxWZmdwD2BNOMXJ0hN12yyUVSsL1rfDKMTleIsqSAbg03LaA92K7gcdu9PMx69wFl9DX9W27WwbiLBiCySA09qr8crqiecastNFRGSdR4XF6v02IS4VgsBMqDxIO4qXqWmnTKTT0FFFN8Xi0tiXaPbuSfYAbk/ABqW6GOKSaqPVvVzYPD+e1vQCdKBwWd2PAFtSPad2EVmFzxUxDeW1zVAP8ZRdCgjsF0IpU/JJ4oTsaRvs0oqr5JhLOKspiLN+/pcSuq423uCKslhCBuZNKwdejpRRXkuByQKoR6ooBrxcuBQSSABuSdgPuaAPdFeVuA8GvVACGs9z3HYk48YW7fa3YuHby4VtJGwLfUR960Os88Sshv3WGItyRbTaCAUIMzEer/atMTSl2Z5LroeYDpq8mKctf1YcL/BVi7G24iGlthuD9ZipJcRYxVuLoVtLEEA/tdDBhgZFZfmfW+LugKvpgAGeJHtvTPBJjipa2rlHYsdKtpLHkyKuXjT6k3RCyx0ka10VmfneepvF/LukLqILBRtMgCQTx9Ks9Z30D0/ird/9Rd9ClSCvdvbbtB3rRKjIoqXxNIXXYjVk+eZlfZnsX2LsCQZMWx3EKvuvuea1k1mHXOUX0uviCCUZh6wRCj+WV07Qe896vx2uVMnLdFHwGcabsXGl0/ZJY6CO3eP9q17Keobb2RcLAE7NuIkD/sRWUaLXYAMf3MT6maZnnjtNOL+S4q8qm1ZuC2ewnSTsCY/0+lbZcCdKUu/sxhOtI0PoLMEe5iUDRDyiySNALDUNRPPePirqKzvoXo6/Yurfutp0ggL3M8g/wBvxWiCubLx5fE6Md12I1ZR4jYx8Vft4Wbarbv6dBOq85ZQBcNuP+FDET71rBrGvEzqE4bNbdxLYdrNkQPlixnjenhTcutiyNV2Wrre+Uw96LgElEBLAbkjuOCYrHMrsXry3VtS5uPEKQIZv3DQRKkaSSZ33qwZ/wBZ3MdZe01vyypDFkIOqQQAOZEnfb2qA6auXLVsXlIDJMK6elTBJGxBM77GIp4oSgul3/mx5JKX+jRPBDCi1cxttyovA21KT6oXzPVHMSf7VrIrOfC7BviEXHXnBYNeW2qoFA1suqW5YbbA8Vo1LO25ty2LGko9Hi8wAJOwAJP0qEw10avNcjzCNXq4tqeFE8GNz3p/ns/p7ukSfLeB7nSdqi80wCY/CA27mnzEBV1+Rx/iuaWzdaM58Xms3lW8mOtMbc6rXmKWj+pdJ/8ArWOWUhzwbZM78EmtTv8AT943Bh3srdvaz6WSEKRAMg7U4yzwiIxIU4hSgUM/Gq2SSIVT7wYJ9qcZKie7GnhRaxjYu35d24tpN3WWNvQexWYWTx32rexTHKMptYa2LdlAqj8k+5Pc0/FUhMiOqcybDYa5dUSyj0/UmJrFMXjrl5tV247MT3PH54rceocKLuGuoV1Sh29yN/zWNLkh1BTeUfXYj7A78H8V6Xg5cUE+XT+znzxnLRI9M9SYy0GtWmV5A0C6TpRpgbzO/tO8U0zfO8TiA+HvXrpV4Fy0VRdQ76Tp9Kx8xI3mpzP8qs4LLrjBvMuM1uCQQHIYGF7kR3+ahcHkePx2k2rH6ZB/OwKg7gyAd+R2iqy/jyTc1SQR5JU9lqyHqtLeFuDEXQt20sJvvdUL6GC86ux9iKvOV45L9pL1tpR1DKfg/wCar+T9B4S1bti5bF24v7nM+s+5ExVotWgoCqAAOANgPtXnz4f2m0b9nuvLqDsa9UVBRSbfhxhvMZ2ZipJIXgCe1W3BYG3aQJbUKo4FOYoqnJvZKikFFFFSUFcMbhVuo1txKsCD9670UAUrLfDrDodV1muGf+kfgVcLFhUUKgCqBAA7CusUU5SctiUUtBFFFFIYVDZt0tg8SdV/Do7ERqIho+o3qZopptaE0nsrmW9D4CwHCYZfXzq9XHYE8CqpivCYQRZxtxVM+lhI37bVp1FXHLNO0yXji1VEN0lk36PDW8PqDaJloiSSTUzRRUNtu2UlSoRhVbw+Du4Jm8pDdw7HV5Y/faJ3OieVPOn8VZaIqJRsuMqKnmOYYe8yk4bEtcU7BbDq30LEAR96k8hy4o128y6XukemZ0qo9InudySf+1TOmkApKHsbn1SFoooqyANQ+P6ftPJX0Me8KwnfeGB9z+amKKAIez09alWuFrrrwznjjhR6VG3EVLhaWihtsVBRRRQMKKKDQAUTXG/iFQanYKPcmBVOs9b/AKm61jDBRBI815K7eyGNTHmPamotqxNpdF3opnluL8xSYIIJUyImO4+KeVKYwooqJz7PreFC61dy2ohUWTCAFjzwARVJW6Qm6JJsQoMFhMTE7x717Dg8GsMw3VSXsRexl8AsBFldZHlJv7ckiPxxV6ybF4iwqC24v2yPSJBO0cH6nj4NT5D/AAz4seFfkjyReqKjcozm3fB0uupSQygyQQY+sfNSVMAoJoNVnqLq/D2EZVuBrkEALB0tG0ngb01FvQnJLZZZrncxKqQC0FjA+T7fWsmt9XXhct6LlzRKm4GYNrP80HsPge1XzNMMcRZItvDHS9pvZl3H3naryYpY2lL2Zwyxmm4limimuW3Xa2hurpcgaxts0b8U6rM1CiaQmonOcaBCB4JkmDuACB/mk3RGTIoRtksDSzVMy/qbybdwX1Oq3uF8xXdgSBvH7eRzU1l2ZC8i3BI1AGPaRIFF9ciceaM10TNFc7dyQD/augpmoUTRUH1FiXY2sOhK+c0XHXlEgzB7M0EA9tzQNKx8+cWASpubjYwGMfUgQKdWb6uAysGB4IM0ws5FhlXSthAPgb/nmfmozMMPdwZ86z67cjzUPOn+pf8AmEn6/wB6Q6TLNRXLD31dQ6mVYAg+4O9daZIhNU7NevrVu+2Ht2XutbnzDIREj3Z4q4ms28QssvWrzYy1ZVke0EucHcNKswMbTAkEVUK9oiV9FIzbO8c15nvMzHSWRAQUKk7adG0R371D2MzvD1tCMraremAVJ5J96nMBg8TmLAWtJezbggEIsE8ahIHPEniZ3q79NeGVpIuYyLj9rayLa/X+v77fWuuThSc/4RhFSuo/yNOm+pMwxl9PIsjykYeY7AKpUjf51HkAcVqApvgsFasjTatqgJkhQACftTmuNtekdKv2IaxvxDz/APWXxZQnyLBbWwG7t+0gdyBuIHMn4rZaqHUPQljEN5ts+VdkGR+1iOJHetMM4xlbIywclSMoU2b/AOzSEKDWVWREGARO0bTB2H9/CE4NwyM2g7+l9SJJJkR+1jI9JiIqwdWdKPgbWvzGuB1I9NsAKyqNMwB6ZAn3ivV/OcJiMP8ApcNYfzW0KtvRpAYwB6gYaNzNayak1yVr7JSpPi6f0ePDrDXsbj2xJlUtnU5GxZpYqs8zvJiBW0rVX6K6WOCDlnVmdUUhF0rCTBPu25k1aRWWaalL46Hii1HvY3zHD+Zae3JGpSJHaa+euq8Fctk22Qk22IYjsI2PyCK+jTVH8UMoFzB3WS3LmJI2IAPMilCT7ivYTir5P0Zd0ZiExCNqYk2iO+mR2Or7H8VoXTvUIVWR3A0mVk7wY79/rWWZLZFoFAIkyW7wAdjA35qYs4VmnSsxA5E7+wmT9q7J4LjU2cqy1K4IvmH6x04tfWTZICOCCArT+4f2rRVM1nOR9BMTqxDbf0j/ACa0S1bgADsI/FceTh0oHViU+3I9Gsczm+2CxzKSWWWbYAkggEqSf/Nq2SKz7xF6TNy29+0TqHrK/IjcdqIU7TM/Jg5R6I/NbiC6pDAAofMARSbi8QXO4kf6U46XzgBntO0FN1PZkjb7/wDes+vZ4xChQRC7wO/tvUjhOl8Zira3lssQViQyiQNuCZNKGFq1N0jh8ZZFK0jQl6gt/rLCeaukhgSrSCxgKp3/AMVdlNY7074f4xiPNUWUkTuC2xnYDg1sNtYAEzAiqyqCpQZ6OLl25Ho1XM2QnFLvAFsGfYlmA/vz9asRrKus+tLlnHaECFLZFt1gs11bkMywdpEACN/VUQg5ukauah2zTMLitUg+l1/cvcfPyD2NQvV2AZ01+c1sJ6gy7hI5DLHrQ8HYxNVi34iYVxbXRdZlI1tuHsof5ie5G2w5/IrtlHiKl3FW7BB8tpXWVhixjTKjjvPatFgybozebGnsnujcyD20SBJTzCFJZV1QdJP8p3kL9firPXHDYZLY0ogUTMKABJ7wK7ViahXPEWVdSjqGVgQQeCD2rpRQAzy3LLOHQJZtLbUdlEf7mnlFFABRRRQAUUUUAc7toMIYAg8giQftUJgekMJZxH6m1ZCvEbE6RPcDsan6Kak1oVJgKKKKQwrniLIdSrCQRBHvNdKKAKXhPDzDhy1xmdf5VmAB7Ejc1YrWRYdYiyg08bcVJUVTlKW2SopaQAUUUVJQV5ZQdiJBr1RQBXMP0TgUYuMOCSZ9RJA+0xVht2wogAADgDYD7V6ooFVBRRRQMDUJ1B0thsZp81PUpJV1JVlJ5O2x+81N0U02tCavoqF7w9wZS0mkjyjuwgNcXeUYxuDUxgenMLZuG7bsItwxLRvsIHPG3tUvRVPJJ7ZKhFegoooqCwoopjjcd5b20g+vVv2GmP7maGB3uYtAdJYT/wCD/IrsDUZdVYkrqgzHf3A/MfiuNrGx5hUwJGlYgaoM78QY2PxU2BNUVB5F1CmJZkHK7yN1Ye49qnBTTsUZKStBRRXC9iVUgMwBYwvzTGd653boUSxAHckxUPjM+UbW9+fVBgbe0Se54/lPtVd6tu3Xt2cVbJIw7FrtoH9wIhuJmO31JNNA066L1ZuhgGBkHiulUbL8/tq9pkxHovMgKsJXcEAg8qTtt3irwKVexJ9tC0UhphmWb2bEebdCTvvx+e1NJt0hSkoq2SFNcdj7dkarjhR2nkn2AG5P0qkZv4gFvRhVgHbzHH/5TYn7xVWtZxiHxNm7iLouGyGKDTEzEn9oBMfXiuxeFkUec+kcv9ZCUuEO2bLYvalDCYIBEgg7+4PFdaqpzzDqUvHElBcKgpsQxOwJBEr8xHzVoU1yOLR0xl6PVFJTbE4+3bMPcVZ3EsBt71JZ6xWOt2/+JcVZ4k17s31calYEHuDNZfnGbo964ztHqIE9gDApMpzc231K7aFBYifSe3+hqHIVmqg0tV/DZ0gNsC4CLrbA9pUnb8cfNT4pqSYWLRSGqx1P1vhcCwt3GLXDHoUSQDwSeFFaRi5OooTklss5NcbWKRmZVdSV/cAQSJ9wOKr+Jyl2OtsbcW3JZgrEBxqDAEn9gA2hYkHeq3exQt5xafCerz10YoDZJE6TP9UA/j5qoQUm1ZMpuPdGl0UgNLWZoIaz/q3qK8r3bITYiFIHqAHMTAM/WtBppjsutXhpuIGHyN/samSbInFvRWMgx1vEW0S1iGuMEGprhAMx6vSd54HtvtUP1znZVFsW39VwBS49MW+CxK7Q0wI3ADU6zvw/UHXhAAQD6dTKQexDA81G9PdL3mvTe1EADXqHJXZR9I3qG3oiUpfpr9yy+H+DVbTXABqZoYjg6eNP/LVtrjhrARQqiAOO1dq0SpGkI8VRzvTBjmNp4n5rIcpzXEPfxNzG3rnn4f0W7aL6UBMMyooOqfTuQYBFbFWc+KeGxVp8PjMIuopqR1CyTriCY3YbRBrXH3cfsU+vkdcbf8tEuXAQW+h3WCTzz/OBH9Q2mqwesnW55Vkea7DSbSAuo/bvJ7/uEmZXTPFe7HR+ZY50bGarVtolbbhYXvqHIJ2iPmtN6f6ZwuCXTh7Kr7tEs3yWO9LjGOx8nLRn+TeF11whxWLcpAYoJDTzBb4+OK1aymkADsAPfililpSm5bCMFEb5l5nlP5UeZpOjV+3V2n4rDM4za/c/iXVOpDouBjLbTq9IgCDGw9xzW9NxWc+KWWXRov2kVlAK3FiCSSNLSBJ21D7/ADXX4eTjKvv2c3lY+UbeikPikVZiSQInggzvP/nemf6t7jIttGa52CySfqBx/ueKmcj8P8VeKm7ba1bJH8w1BZ3mTK7cQN61jIem8Ng102LQB7tEs31au7P5kI9bZweP4Lu9FIyjwwL6LmKvMZEsncE8rM7D6VpeHshFCqICgAfQV0Apa8nLmnk/UerjxRx6GOcvdWy5sgG4FJWRIkfFYlmubXLrF790k8HUY4MxHaN/zW9EVmXiD0vduYlLtq3rDDTAUekjmRxB96yTitqzPyIyfaKWuZWcQw88m05iWEaHP9fI0k9/mpNrtrR+mwrG/ccgMyywC/0hvnbipzJ/Dy6WX9QFCckK0t8DitByvJ7OHGm1aVB8Dc/eseLkyoc5RqRRsr6BvFla/fhRBhZLDvG/7fqK0i2IFKBSitIxSLhjUNARWeeKnRj4wJfw6Brq+lxIBdDxz3B/sa0SkcVrjyPHLkhzgpqmfNOadX4q1ZWwzNqSUnkgAEQZ4IO0166XxiOyDEXbqBzq2OndtgdXtMTHH5qxZ704Ld1sJ5D3LivrtMAWNxHYzJ7EAAEk7y1TOUdCXy4F+yUQlZK3QQLYklSInVqO2nau6TjFuSdJnNBtpJrRauic6W49ywupkQBrbnUQRsGXU25IJG55n4q4Uzy/LbVhQlm2qKOwH+e9PK4JNN9HXFUgoooqRiRRFLRQAUUUUAFIVpaKAEiloooAKKKKACvJQHmvVFACaaIpaKACiiigApIpaKAEiliiigAooooAKDRRQB50CZjelilooAKKKKAP/9k="/>
          <p:cNvSpPr>
            <a:spLocks noChangeAspect="1" noChangeArrowheads="1"/>
          </p:cNvSpPr>
          <p:nvPr/>
        </p:nvSpPr>
        <p:spPr bwMode="auto">
          <a:xfrm>
            <a:off x="155575" y="-1081088"/>
            <a:ext cx="2857500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56" name="AutoShape 12" descr="data:image/jpeg;base64,/9j/4AAQSkZJRgABAQAAAQABAAD/2wCEAAkGBxISEhUSEhAWFRUVFhgYFRgYFhcYFxYYGBcWGBoXHhgYHSgiGBomGx0YITEhJSkrLy4uGB8zODMtNygtLisBCgoKDg0OGhAQGy8mHyUtLS0tLS0tLS0tLS0tKy0tLS0tLS0tLS0tLS0tLS0tLS0tLSstLS0tKy0tLS0tLS0tLf/AABEIAL0A8AMBIgACEQEDEQH/xAAcAAABBQEBAQAAAAAAAAAAAAAAAQQFBgcDAgj/xAA7EAACAQIFAgUDAgUCBQUBAAABAhEAAwQFEiExBkEHEyJRYXGBkRQyI0JSocGx4TNictHwFiSCorIV/8QAGQEAAwEBAQAAAAAAAAAAAAAAAAECAwQF/8QAKBEAAgICAgICAQMFAAAAAAAAAAECEQMxEiEEQSJREzKBkRRCYXGh/9oADAMBAAIRAxEAPwDcKKKKACiik1UALRXL9QmrRqGqJKyNQHvHMV1BoCwooooAKKJrw90DmgD3RSA0tABRRRQAUUUk0ALRRRQAUUUTQAUVyv4lEUu7BVHJYgAfc1G5f1FZvXGtpq9JiWUoGMSQoaC0e4EdqAJeigGigAoooNABRUPmfU+Ew7aLt9VbuvJH1A4p7l2Z2b667NxXXiQeD7H2oAd0UUUAFITTfMbTtadbb6HKkK0A6WjYwao+WXL2YZebDX2S+Abd11JBFxGhtxHpYdx2370CbOmceKGFtyuHR8Q4B/aCEEdyxH+gqm43rvEXjqv/AMNWWLYskncEypIMzxvI2moPEq2HvBkXSjM9tlMmHX98D24j7bUyxYsh3Qa7waGTsdRO5AAjcR2rpWNVSRzuT22WbpjMLa4m3i1ueSttit6fUTbMwXg7ngT8E1teDxSXUW5bYMjCVYcEVjHR/S+JZFU4XQWb1NcDCbcTuI+oiZ4rU+k8jODsm0bpuSxbcABZiVUDt9azyf8ATTG3+xNE1Rc86/e3ffDWMIz3bZgliQOQJCqCSN57VejWWeIJ8vHpfRY0Ki35bSbiO0DQB6mIEzHxU46vtFyv0SP/AKlxj2XtXVtpcbbWhMqD3CzM89/anfR96cO1pL3mvZPq1H1EOzEEyediPtUP19giuGtX8GIWVDBAPUtyNLb/AMwOkf8AyPtVS6SzO/hroxF0t5Okq8SwAIkGe28fke9P9dpBVG1Pmq2/KVwf4raAYkK3YMe09vpUkDWMXvENDicM/l/w7bksxg+lhpJA7Ec/StmRgQCODuPpUyxyglY00z1Udm+dWcMuq60bSAAWYiY2A3NSJrNPGNzpsgLBGtg8kSDClBHc+k9uKIq2DdIkrvidgytwKLgdQNIZdOomY3J2470zXOcZre4l1XUaHVTHrtGSQI4aNp+DWP55ZNslLgKXB6WgiY2IMiZqzZL1G62bYDz5O7DUASCdtoljEnb+1LJB2nEcJKmmbpluZWsQgezcV1MbqQYkTvHBp3WfeE90aLqMpDSCCY3VRpiB/SduO4rQaJKnQloKz7rvxCODvDC2rINwx67hhFDDY6Ru3t24PtWg1lfjdldu6LL6lS4q3TqYwrIug+WPe4SQVH/VV4knLsnJddFF6m6yxuNt28Pd0ED+JKqE1Mp23Pt8Vd+lbv6hRideq8G0v2dTMrsd+PeqXhcXg7WFDXAFuMpDHdrkjcFWnZdxwRzXixi3wdu6Q4VrqBWUEMR3mAYAkmP7z2nLHn8V1RWN8Pl9m5dMZheuC6t7STbcKrqCodSoadJJiCSOe1TlY/4OY3FNdabbnDskFjOlXTiGPMgxA9hWvik01sE09C1wx98W7buzBQqkkngbc12as08Q+qGa3ewot6IMOzNvA3EADg/JoUW9ClJIyd8TqJLvLEyxPJJ71cfCjNlt4yGuQtxSvwzbFf8ANZ3exNvi5bJ9iGIqUyCWcOo0IrCXMwD23jk+wpd6DrZ9Qo0ifevVU/ozqhcXcdFVwFUQSNjBIJ+J2/FXCimtjTT0JVD6gyLFYe6LmXTF4BLqn1BNElGWSNIiVMfFX2imnQNWZzlXhfYa25xRdrr3GfUrwQCSQDG2rcyat+VdOYbD72rIDd2O7H7mpeim5ye2JQSCiiipKCmeYYBbo4GsD0NG6nsfzFPKDQBhGI6fzPFXHTyboUMQJdhbSCdWmT6gTxI4q7ZH4cr5AXGuz3IIGloVAew2/P0rQAKWtZZm1S6JUSrZT0DgLG4s6z7v6v7cVaFECKWis3JvY0kgplnOBF+xcsnh1K/QkbH809opDMlwnhfiHbXevKk8xLtxHJ71b18PcvAT/wBuJUcgkFvr71a6KrkxUhnl+WWbAi1aVJ5gbn708ooqRhXDFYVLgKugZTyGAI9u/wAV3ooAxHNOgMW198LYw4FkcXX2TSeO/qPvtzWi9O9F2LGHFm7bt3jMszJ8yFEyYHA37VaIpapzbJUUjxathQAoAA4AEAfavdFFSUBqgeJGR3bul7NrXqVkcDmdtLGORzV/oNVCTi7RMoqS7Mb6W6CxtsOjLbtqwBl0W4wPq4+d+/tVzyvohEOq7ca8fZo0iJGyAQOTVwilpN27GlSG+DwVu0NNtFUfAA/0pxRRSGFFFE0AFFcMRikTTqYDWwVZ7seB/rXDG5mlp7aMY81iqntqiQPvQA+oomigAoopGYDcmBQAtFMMbmlu01tXaDdbSn1gn8VxzTNPJNsxNtn0OwBOgkekn4nY/Wj3QrJWikU0tAwooqt9edTf/wA7DeeLYuHWqhSxWZmdwD2BNOMXJ0hN12yyUVSsL1rfDKMTleIsqSAbg03LaA92K7gcdu9PMx69wFl9DX9W27WwbiLBiCySA09qr8crqiecastNFRGSdR4XF6v02IS4VgsBMqDxIO4qXqWmnTKTT0FFFN8Xi0tiXaPbuSfYAbk/ABqW6GOKSaqPVvVzYPD+e1vQCdKBwWd2PAFtSPad2EVmFzxUxDeW1zVAP8ZRdCgjsF0IpU/JJ4oTsaRvs0oqr5JhLOKspiLN+/pcSuq423uCKslhCBuZNKwdejpRRXkuByQKoR6ooBrxcuBQSSABuSdgPuaAPdFeVuA8GvVACGs9z3HYk48YW7fa3YuHby4VtJGwLfUR960Os88Sshv3WGItyRbTaCAUIMzEer/atMTSl2Z5LroeYDpq8mKctf1YcL/BVi7G24iGlthuD9ZipJcRYxVuLoVtLEEA/tdDBhgZFZfmfW+LugKvpgAGeJHtvTPBJjipa2rlHYsdKtpLHkyKuXjT6k3RCyx0ka10VmfneepvF/LukLqILBRtMgCQTx9Ks9Z30D0/ird/9Rd9ClSCvdvbbtB3rRKjIoqXxNIXXYjVk+eZlfZnsX2LsCQZMWx3EKvuvuea1k1mHXOUX0uviCCUZh6wRCj+WV07Qe896vx2uVMnLdFHwGcabsXGl0/ZJY6CO3eP9q17Keobb2RcLAE7NuIkD/sRWUaLXYAMf3MT6maZnnjtNOL+S4q8qm1ZuC2ewnSTsCY/0+lbZcCdKUu/sxhOtI0PoLMEe5iUDRDyiySNALDUNRPPePirqKzvoXo6/Yurfutp0ggL3M8g/wBvxWiCubLx5fE6Md12I1ZR4jYx8Vft4Wbarbv6dBOq85ZQBcNuP+FDET71rBrGvEzqE4bNbdxLYdrNkQPlixnjenhTcutiyNV2Wrre+Uw96LgElEBLAbkjuOCYrHMrsXry3VtS5uPEKQIZv3DQRKkaSSZ33qwZ/wBZ3MdZe01vyypDFkIOqQQAOZEnfb2qA6auXLVsXlIDJMK6elTBJGxBM77GIp4oSgul3/mx5JKX+jRPBDCi1cxttyovA21KT6oXzPVHMSf7VrIrOfC7BviEXHXnBYNeW2qoFA1suqW5YbbA8Vo1LO25ty2LGko9Hi8wAJOwAJP0qEw10avNcjzCNXq4tqeFE8GNz3p/ns/p7ukSfLeB7nSdqi80wCY/CA27mnzEBV1+Rx/iuaWzdaM58Xms3lW8mOtMbc6rXmKWj+pdJ/8ArWOWUhzwbZM78EmtTv8AT943Bh3srdvaz6WSEKRAMg7U4yzwiIxIU4hSgUM/Gq2SSIVT7wYJ9qcZKie7GnhRaxjYu35d24tpN3WWNvQexWYWTx32rexTHKMptYa2LdlAqj8k+5Pc0/FUhMiOqcybDYa5dUSyj0/UmJrFMXjrl5tV247MT3PH54rceocKLuGuoV1Sh29yN/zWNLkh1BTeUfXYj7A78H8V6Xg5cUE+XT+znzxnLRI9M9SYy0GtWmV5A0C6TpRpgbzO/tO8U0zfO8TiA+HvXrpV4Fy0VRdQ76Tp9Kx8xI3mpzP8qs4LLrjBvMuM1uCQQHIYGF7kR3+ahcHkePx2k2rH6ZB/OwKg7gyAd+R2iqy/jyTc1SQR5JU9lqyHqtLeFuDEXQt20sJvvdUL6GC86ux9iKvOV45L9pL1tpR1DKfg/wCar+T9B4S1bti5bF24v7nM+s+5ExVotWgoCqAAOANgPtXnz4f2m0b9nuvLqDsa9UVBRSbfhxhvMZ2ZipJIXgCe1W3BYG3aQJbUKo4FOYoqnJvZKikFFFFSUFcMbhVuo1txKsCD9670UAUrLfDrDodV1muGf+kfgVcLFhUUKgCqBAA7CusUU5SctiUUtBFFFFIYVDZt0tg8SdV/Do7ERqIho+o3qZopptaE0nsrmW9D4CwHCYZfXzq9XHYE8CqpivCYQRZxtxVM+lhI37bVp1FXHLNO0yXji1VEN0lk36PDW8PqDaJloiSSTUzRRUNtu2UlSoRhVbw+Du4Jm8pDdw7HV5Y/faJ3OieVPOn8VZaIqJRsuMqKnmOYYe8yk4bEtcU7BbDq30LEAR96k8hy4o128y6XukemZ0qo9InudySf+1TOmkApKHsbn1SFoooqyANQ+P6ftPJX0Me8KwnfeGB9z+amKKAIez09alWuFrrrwznjjhR6VG3EVLhaWihtsVBRRRQMKKKDQAUTXG/iFQanYKPcmBVOs9b/AKm61jDBRBI815K7eyGNTHmPamotqxNpdF3opnluL8xSYIIJUyImO4+KeVKYwooqJz7PreFC61dy2ohUWTCAFjzwARVJW6Qm6JJsQoMFhMTE7x717Dg8GsMw3VSXsRexl8AsBFldZHlJv7ckiPxxV6ybF4iwqC24v2yPSJBO0cH6nj4NT5D/AAz4seFfkjyReqKjcozm3fB0uupSQygyQQY+sfNSVMAoJoNVnqLq/D2EZVuBrkEALB0tG0ngb01FvQnJLZZZrncxKqQC0FjA+T7fWsmt9XXhct6LlzRKm4GYNrP80HsPge1XzNMMcRZItvDHS9pvZl3H3naryYpY2lL2Zwyxmm4limimuW3Xa2hurpcgaxts0b8U6rM1CiaQmonOcaBCB4JkmDuACB/mk3RGTIoRtksDSzVMy/qbybdwX1Oq3uF8xXdgSBvH7eRzU1l2ZC8i3BI1AGPaRIFF9ciceaM10TNFc7dyQD/augpmoUTRUH1FiXY2sOhK+c0XHXlEgzB7M0EA9tzQNKx8+cWASpubjYwGMfUgQKdWb6uAysGB4IM0ws5FhlXSthAPgb/nmfmozMMPdwZ86z67cjzUPOn+pf8AmEn6/wB6Q6TLNRXLD31dQ6mVYAg+4O9daZIhNU7NevrVu+2Ht2XutbnzDIREj3Z4q4ms28QssvWrzYy1ZVke0EucHcNKswMbTAkEVUK9oiV9FIzbO8c15nvMzHSWRAQUKk7adG0R371D2MzvD1tCMraremAVJ5J96nMBg8TmLAWtJezbggEIsE8ahIHPEniZ3q79NeGVpIuYyLj9rayLa/X+v77fWuuThSc/4RhFSuo/yNOm+pMwxl9PIsjykYeY7AKpUjf51HkAcVqApvgsFasjTatqgJkhQACftTmuNtekdKv2IaxvxDz/APWXxZQnyLBbWwG7t+0gdyBuIHMn4rZaqHUPQljEN5ts+VdkGR+1iOJHetMM4xlbIywclSMoU2b/AOzSEKDWVWREGARO0bTB2H9/CE4NwyM2g7+l9SJJJkR+1jI9JiIqwdWdKPgbWvzGuB1I9NsAKyqNMwB6ZAn3ivV/OcJiMP8ApcNYfzW0KtvRpAYwB6gYaNzNayak1yVr7JSpPi6f0ePDrDXsbj2xJlUtnU5GxZpYqs8zvJiBW0rVX6K6WOCDlnVmdUUhF0rCTBPu25k1aRWWaalL46Hii1HvY3zHD+Zae3JGpSJHaa+euq8Fctk22Qk22IYjsI2PyCK+jTVH8UMoFzB3WS3LmJI2IAPMilCT7ivYTir5P0Zd0ZiExCNqYk2iO+mR2Or7H8VoXTvUIVWR3A0mVk7wY79/rWWZLZFoFAIkyW7wAdjA35qYs4VmnSsxA5E7+wmT9q7J4LjU2cqy1K4IvmH6x04tfWTZICOCCArT+4f2rRVM1nOR9BMTqxDbf0j/ACa0S1bgADsI/FceTh0oHViU+3I9Gsczm+2CxzKSWWWbYAkggEqSf/Nq2SKz7xF6TNy29+0TqHrK/IjcdqIU7TM/Jg5R6I/NbiC6pDAAofMARSbi8QXO4kf6U46XzgBntO0FN1PZkjb7/wDes+vZ4xChQRC7wO/tvUjhOl8Zira3lssQViQyiQNuCZNKGFq1N0jh8ZZFK0jQl6gt/rLCeaukhgSrSCxgKp3/AMVdlNY7074f4xiPNUWUkTuC2xnYDg1sNtYAEzAiqyqCpQZ6OLl25Ho1XM2QnFLvAFsGfYlmA/vz9asRrKus+tLlnHaECFLZFt1gs11bkMywdpEACN/VUQg5ukauah2zTMLitUg+l1/cvcfPyD2NQvV2AZ01+c1sJ6gy7hI5DLHrQ8HYxNVi34iYVxbXRdZlI1tuHsof5ie5G2w5/IrtlHiKl3FW7BB8tpXWVhixjTKjjvPatFgybozebGnsnujcyD20SBJTzCFJZV1QdJP8p3kL9firPXHDYZLY0ogUTMKABJ7wK7ViahXPEWVdSjqGVgQQeCD2rpRQAzy3LLOHQJZtLbUdlEf7mnlFFABRRRQAUUUUAc7toMIYAg8giQftUJgekMJZxH6m1ZCvEbE6RPcDsan6Kak1oVJgKKKKQwrniLIdSrCQRBHvNdKKAKXhPDzDhy1xmdf5VmAB7Ejc1YrWRYdYiyg08bcVJUVTlKW2SopaQAUUUVJQV5ZQdiJBr1RQBXMP0TgUYuMOCSZ9RJA+0xVht2wogAADgDYD7V6ooFVBRRRQMDUJ1B0thsZp81PUpJV1JVlJ5O2x+81N0U02tCavoqF7w9wZS0mkjyjuwgNcXeUYxuDUxgenMLZuG7bsItwxLRvsIHPG3tUvRVPJJ7ZKhFegoooqCwoopjjcd5b20g+vVv2GmP7maGB3uYtAdJYT/wCD/IrsDUZdVYkrqgzHf3A/MfiuNrGx5hUwJGlYgaoM78QY2PxU2BNUVB5F1CmJZkHK7yN1Ye49qnBTTsUZKStBRRXC9iVUgMwBYwvzTGd653boUSxAHckxUPjM+UbW9+fVBgbe0Se54/lPtVd6tu3Xt2cVbJIw7FrtoH9wIhuJmO31JNNA066L1ZuhgGBkHiulUbL8/tq9pkxHovMgKsJXcEAg8qTtt3irwKVexJ9tC0UhphmWb2bEebdCTvvx+e1NJt0hSkoq2SFNcdj7dkarjhR2nkn2AG5P0qkZv4gFvRhVgHbzHH/5TYn7xVWtZxiHxNm7iLouGyGKDTEzEn9oBMfXiuxeFkUec+kcv9ZCUuEO2bLYvalDCYIBEgg7+4PFdaqpzzDqUvHElBcKgpsQxOwJBEr8xHzVoU1yOLR0xl6PVFJTbE4+3bMPcVZ3EsBt71JZ6xWOt2/+JcVZ4k17s31calYEHuDNZfnGbo964ztHqIE9gDApMpzc231K7aFBYifSe3+hqHIVmqg0tV/DZ0gNsC4CLrbA9pUnb8cfNT4pqSYWLRSGqx1P1vhcCwt3GLXDHoUSQDwSeFFaRi5OooTklss5NcbWKRmZVdSV/cAQSJ9wOKr+Jyl2OtsbcW3JZgrEBxqDAEn9gA2hYkHeq3exQt5xafCerz10YoDZJE6TP9UA/j5qoQUm1ZMpuPdGl0UgNLWZoIaz/q3qK8r3bITYiFIHqAHMTAM/WtBppjsutXhpuIGHyN/samSbInFvRWMgx1vEW0S1iGuMEGprhAMx6vSd54HtvtUP1znZVFsW39VwBS49MW+CxK7Q0wI3ADU6zvw/UHXhAAQD6dTKQexDA81G9PdL3mvTe1EADXqHJXZR9I3qG3oiUpfpr9yy+H+DVbTXABqZoYjg6eNP/LVtrjhrARQqiAOO1dq0SpGkI8VRzvTBjmNp4n5rIcpzXEPfxNzG3rnn4f0W7aL6UBMMyooOqfTuQYBFbFWc+KeGxVp8PjMIuopqR1CyTriCY3YbRBrXH3cfsU+vkdcbf8tEuXAQW+h3WCTzz/OBH9Q2mqwesnW55Vkea7DSbSAuo/bvJ7/uEmZXTPFe7HR+ZY50bGarVtolbbhYXvqHIJ2iPmtN6f6ZwuCXTh7Kr7tEs3yWO9LjGOx8nLRn+TeF11whxWLcpAYoJDTzBb4+OK1aymkADsAPfililpSm5bCMFEb5l5nlP5UeZpOjV+3V2n4rDM4za/c/iXVOpDouBjLbTq9IgCDGw9xzW9NxWc+KWWXRov2kVlAK3FiCSSNLSBJ21D7/ADXX4eTjKvv2c3lY+UbeikPikVZiSQInggzvP/nemf6t7jIttGa52CySfqBx/ueKmcj8P8VeKm7ba1bJH8w1BZ3mTK7cQN61jIem8Ng102LQB7tEs31au7P5kI9bZweP4Lu9FIyjwwL6LmKvMZEsncE8rM7D6VpeHshFCqICgAfQV0Apa8nLmnk/UerjxRx6GOcvdWy5sgG4FJWRIkfFYlmubXLrF790k8HUY4MxHaN/zW9EVmXiD0vduYlLtq3rDDTAUekjmRxB96yTitqzPyIyfaKWuZWcQw88m05iWEaHP9fI0k9/mpNrtrR+mwrG/ccgMyywC/0hvnbipzJ/Dy6WX9QFCckK0t8DitByvJ7OHGm1aVB8Dc/eseLkyoc5RqRRsr6BvFla/fhRBhZLDvG/7fqK0i2IFKBSitIxSLhjUNARWeeKnRj4wJfw6Brq+lxIBdDxz3B/sa0SkcVrjyPHLkhzgpqmfNOadX4q1ZWwzNqSUnkgAEQZ4IO0166XxiOyDEXbqBzq2OndtgdXtMTHH5qxZ704Ld1sJ5D3LivrtMAWNxHYzJ7EAAEk7y1TOUdCXy4F+yUQlZK3QQLYklSInVqO2nau6TjFuSdJnNBtpJrRauic6W49ywupkQBrbnUQRsGXU25IJG55n4q4Uzy/LbVhQlm2qKOwH+e9PK4JNN9HXFUgoooqRiRRFLRQAUUUUAFIVpaKAEiloooAKKKKACvJQHmvVFACaaIpaKACiiigApIpaKAEiliiigAooooAKDRRQB50CZjelilooAKKKKAP/9k="/>
          <p:cNvSpPr>
            <a:spLocks noChangeAspect="1" noChangeArrowheads="1"/>
          </p:cNvSpPr>
          <p:nvPr/>
        </p:nvSpPr>
        <p:spPr bwMode="auto">
          <a:xfrm>
            <a:off x="155575" y="-1081088"/>
            <a:ext cx="2857500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58" name="AutoShape 14" descr="data:image/jpeg;base64,/9j/4AAQSkZJRgABAQAAAQABAAD/2wCEAAkGBxISEhUSEhAWFRUVFhgYFRgYFhcYFxYYGBcWGBoXHhgYHSgiGBomGx0YITEhJSkrLy4uGB8zODMtNygtLisBCgoKDg0OGhAQGy8mHyUtLS0tLS0tLS0tLS0tKy0tLS0tLS0tLS0tLS0tLS0tLS0tLSstLS0tKy0tLS0tLS0tLf/AABEIAL0A8AMBIgACEQEDEQH/xAAcAAABBQEBAQAAAAAAAAAAAAAAAQQFBgcDAgj/xAA7EAACAQIFAgUDAgUCBQUBAAABAhEAAwQFEiExBkEHEyJRYXGBkRQyI0JSocGx4TNictHwFiSCorIV/8QAGQEAAwEBAQAAAAAAAAAAAAAAAAECAwQF/8QAKBEAAgICAgICAQMFAAAAAAAAAAECEQMxEiEEQSJREzKBkRRCYXGh/9oADAMBAAIRAxEAPwDcKKKKACiik1UALRXL9QmrRqGqJKyNQHvHMV1BoCwooooAKKJrw90DmgD3RSA0tABRRRQAUUUk0ALRRRQAUUUTQAUVyv4lEUu7BVHJYgAfc1G5f1FZvXGtpq9JiWUoGMSQoaC0e4EdqAJeigGigAoooNABRUPmfU+Ew7aLt9VbuvJH1A4p7l2Z2b667NxXXiQeD7H2oAd0UUUAFITTfMbTtadbb6HKkK0A6WjYwao+WXL2YZebDX2S+Abd11JBFxGhtxHpYdx2370CbOmceKGFtyuHR8Q4B/aCEEdyxH+gqm43rvEXjqv/AMNWWLYskncEypIMzxvI2moPEq2HvBkXSjM9tlMmHX98D24j7bUyxYsh3Qa7waGTsdRO5AAjcR2rpWNVSRzuT22WbpjMLa4m3i1ueSttit6fUTbMwXg7ngT8E1teDxSXUW5bYMjCVYcEVjHR/S+JZFU4XQWb1NcDCbcTuI+oiZ4rU+k8jODsm0bpuSxbcABZiVUDt9azyf8ATTG3+xNE1Rc86/e3ffDWMIz3bZgliQOQJCqCSN57VejWWeIJ8vHpfRY0Ki35bSbiO0DQB6mIEzHxU46vtFyv0SP/AKlxj2XtXVtpcbbWhMqD3CzM89/anfR96cO1pL3mvZPq1H1EOzEEyediPtUP19giuGtX8GIWVDBAPUtyNLb/AMwOkf8AyPtVS6SzO/hroxF0t5Okq8SwAIkGe28fke9P9dpBVG1Pmq2/KVwf4raAYkK3YMe09vpUkDWMXvENDicM/l/w7bksxg+lhpJA7Ec/StmRgQCODuPpUyxyglY00z1Udm+dWcMuq60bSAAWYiY2A3NSJrNPGNzpsgLBGtg8kSDClBHc+k9uKIq2DdIkrvidgytwKLgdQNIZdOomY3J2470zXOcZre4l1XUaHVTHrtGSQI4aNp+DWP55ZNslLgKXB6WgiY2IMiZqzZL1G62bYDz5O7DUASCdtoljEnb+1LJB2nEcJKmmbpluZWsQgezcV1MbqQYkTvHBp3WfeE90aLqMpDSCCY3VRpiB/SduO4rQaJKnQloKz7rvxCODvDC2rINwx67hhFDDY6Ru3t24PtWg1lfjdldu6LL6lS4q3TqYwrIug+WPe4SQVH/VV4knLsnJddFF6m6yxuNt28Pd0ED+JKqE1Mp23Pt8Vd+lbv6hRideq8G0v2dTMrsd+PeqXhcXg7WFDXAFuMpDHdrkjcFWnZdxwRzXixi3wdu6Q4VrqBWUEMR3mAYAkmP7z2nLHn8V1RWN8Pl9m5dMZheuC6t7STbcKrqCodSoadJJiCSOe1TlY/4OY3FNdabbnDskFjOlXTiGPMgxA9hWvik01sE09C1wx98W7buzBQqkkngbc12as08Q+qGa3ewot6IMOzNvA3EADg/JoUW9ClJIyd8TqJLvLEyxPJJ71cfCjNlt4yGuQtxSvwzbFf8ANZ3exNvi5bJ9iGIqUyCWcOo0IrCXMwD23jk+wpd6DrZ9Qo0ifevVU/ozqhcXcdFVwFUQSNjBIJ+J2/FXCimtjTT0JVD6gyLFYe6LmXTF4BLqn1BNElGWSNIiVMfFX2imnQNWZzlXhfYa25xRdrr3GfUrwQCSQDG2rcyat+VdOYbD72rIDd2O7H7mpeim5ye2JQSCiiipKCmeYYBbo4GsD0NG6nsfzFPKDQBhGI6fzPFXHTyboUMQJdhbSCdWmT6gTxI4q7ZH4cr5AXGuz3IIGloVAew2/P0rQAKWtZZm1S6JUSrZT0DgLG4s6z7v6v7cVaFECKWis3JvY0kgplnOBF+xcsnh1K/QkbH809opDMlwnhfiHbXevKk8xLtxHJ71b18PcvAT/wBuJUcgkFvr71a6KrkxUhnl+WWbAi1aVJ5gbn708ooqRhXDFYVLgKugZTyGAI9u/wAV3ooAxHNOgMW198LYw4FkcXX2TSeO/qPvtzWi9O9F2LGHFm7bt3jMszJ8yFEyYHA37VaIpapzbJUUjxathQAoAA4AEAfavdFFSUBqgeJGR3bul7NrXqVkcDmdtLGORzV/oNVCTi7RMoqS7Mb6W6CxtsOjLbtqwBl0W4wPq4+d+/tVzyvohEOq7ca8fZo0iJGyAQOTVwilpN27GlSG+DwVu0NNtFUfAA/0pxRRSGFFFE0AFFcMRikTTqYDWwVZ7seB/rXDG5mlp7aMY81iqntqiQPvQA+oomigAoopGYDcmBQAtFMMbmlu01tXaDdbSn1gn8VxzTNPJNsxNtn0OwBOgkekn4nY/Wj3QrJWikU0tAwooqt9edTf/wA7DeeLYuHWqhSxWZmdwD2BNOMXJ0hN12yyUVSsL1rfDKMTleIsqSAbg03LaA92K7gcdu9PMx69wFl9DX9W27WwbiLBiCySA09qr8crqiecastNFRGSdR4XF6v02IS4VgsBMqDxIO4qXqWmnTKTT0FFFN8Xi0tiXaPbuSfYAbk/ABqW6GOKSaqPVvVzYPD+e1vQCdKBwWd2PAFtSPad2EVmFzxUxDeW1zVAP8ZRdCgjsF0IpU/JJ4oTsaRvs0oqr5JhLOKspiLN+/pcSuq423uCKslhCBuZNKwdejpRRXkuByQKoR6ooBrxcuBQSSABuSdgPuaAPdFeVuA8GvVACGs9z3HYk48YW7fa3YuHby4VtJGwLfUR960Os88Sshv3WGItyRbTaCAUIMzEer/atMTSl2Z5LroeYDpq8mKctf1YcL/BVi7G24iGlthuD9ZipJcRYxVuLoVtLEEA/tdDBhgZFZfmfW+LugKvpgAGeJHtvTPBJjipa2rlHYsdKtpLHkyKuXjT6k3RCyx0ka10VmfneepvF/LukLqILBRtMgCQTx9Ks9Z30D0/ird/9Rd9ClSCvdvbbtB3rRKjIoqXxNIXXYjVk+eZlfZnsX2LsCQZMWx3EKvuvuea1k1mHXOUX0uviCCUZh6wRCj+WV07Qe896vx2uVMnLdFHwGcabsXGl0/ZJY6CO3eP9q17Keobb2RcLAE7NuIkD/sRWUaLXYAMf3MT6maZnnjtNOL+S4q8qm1ZuC2ewnSTsCY/0+lbZcCdKUu/sxhOtI0PoLMEe5iUDRDyiySNALDUNRPPePirqKzvoXo6/Yurfutp0ggL3M8g/wBvxWiCubLx5fE6Md12I1ZR4jYx8Vft4Wbarbv6dBOq85ZQBcNuP+FDET71rBrGvEzqE4bNbdxLYdrNkQPlixnjenhTcutiyNV2Wrre+Uw96LgElEBLAbkjuOCYrHMrsXry3VtS5uPEKQIZv3DQRKkaSSZ33qwZ/wBZ3MdZe01vyypDFkIOqQQAOZEnfb2qA6auXLVsXlIDJMK6elTBJGxBM77GIp4oSgul3/mx5JKX+jRPBDCi1cxttyovA21KT6oXzPVHMSf7VrIrOfC7BviEXHXnBYNeW2qoFA1suqW5YbbA8Vo1LO25ty2LGko9Hi8wAJOwAJP0qEw10avNcjzCNXq4tqeFE8GNz3p/ns/p7ukSfLeB7nSdqi80wCY/CA27mnzEBV1+Rx/iuaWzdaM58Xms3lW8mOtMbc6rXmKWj+pdJ/8ArWOWUhzwbZM78EmtTv8AT943Bh3srdvaz6WSEKRAMg7U4yzwiIxIU4hSgUM/Gq2SSIVT7wYJ9qcZKie7GnhRaxjYu35d24tpN3WWNvQexWYWTx32rexTHKMptYa2LdlAqj8k+5Pc0/FUhMiOqcybDYa5dUSyj0/UmJrFMXjrl5tV247MT3PH54rceocKLuGuoV1Sh29yN/zWNLkh1BTeUfXYj7A78H8V6Xg5cUE+XT+znzxnLRI9M9SYy0GtWmV5A0C6TpRpgbzO/tO8U0zfO8TiA+HvXrpV4Fy0VRdQ76Tp9Kx8xI3mpzP8qs4LLrjBvMuM1uCQQHIYGF7kR3+ahcHkePx2k2rH6ZB/OwKg7gyAd+R2iqy/jyTc1SQR5JU9lqyHqtLeFuDEXQt20sJvvdUL6GC86ux9iKvOV45L9pL1tpR1DKfg/wCar+T9B4S1bti5bF24v7nM+s+5ExVotWgoCqAAOANgPtXnz4f2m0b9nuvLqDsa9UVBRSbfhxhvMZ2ZipJIXgCe1W3BYG3aQJbUKo4FOYoqnJvZKikFFFFSUFcMbhVuo1txKsCD9670UAUrLfDrDodV1muGf+kfgVcLFhUUKgCqBAA7CusUU5SctiUUtBFFFFIYVDZt0tg8SdV/Do7ERqIho+o3qZopptaE0nsrmW9D4CwHCYZfXzq9XHYE8CqpivCYQRZxtxVM+lhI37bVp1FXHLNO0yXji1VEN0lk36PDW8PqDaJloiSSTUzRRUNtu2UlSoRhVbw+Du4Jm8pDdw7HV5Y/faJ3OieVPOn8VZaIqJRsuMqKnmOYYe8yk4bEtcU7BbDq30LEAR96k8hy4o128y6XukemZ0qo9InudySf+1TOmkApKHsbn1SFoooqyANQ+P6ftPJX0Me8KwnfeGB9z+amKKAIez09alWuFrrrwznjjhR6VG3EVLhaWihtsVBRRRQMKKKDQAUTXG/iFQanYKPcmBVOs9b/AKm61jDBRBI815K7eyGNTHmPamotqxNpdF3opnluL8xSYIIJUyImO4+KeVKYwooqJz7PreFC61dy2ohUWTCAFjzwARVJW6Qm6JJsQoMFhMTE7x717Dg8GsMw3VSXsRexl8AsBFldZHlJv7ckiPxxV6ybF4iwqC24v2yPSJBO0cH6nj4NT5D/AAz4seFfkjyReqKjcozm3fB0uupSQygyQQY+sfNSVMAoJoNVnqLq/D2EZVuBrkEALB0tG0ngb01FvQnJLZZZrncxKqQC0FjA+T7fWsmt9XXhct6LlzRKm4GYNrP80HsPge1XzNMMcRZItvDHS9pvZl3H3naryYpY2lL2Zwyxmm4limimuW3Xa2hurpcgaxts0b8U6rM1CiaQmonOcaBCB4JkmDuACB/mk3RGTIoRtksDSzVMy/qbybdwX1Oq3uF8xXdgSBvH7eRzU1l2ZC8i3BI1AGPaRIFF9ciceaM10TNFc7dyQD/augpmoUTRUH1FiXY2sOhK+c0XHXlEgzB7M0EA9tzQNKx8+cWASpubjYwGMfUgQKdWb6uAysGB4IM0ws5FhlXSthAPgb/nmfmozMMPdwZ86z67cjzUPOn+pf8AmEn6/wB6Q6TLNRXLD31dQ6mVYAg+4O9daZIhNU7NevrVu+2Ht2XutbnzDIREj3Z4q4ms28QssvWrzYy1ZVke0EucHcNKswMbTAkEVUK9oiV9FIzbO8c15nvMzHSWRAQUKk7adG0R371D2MzvD1tCMraremAVJ5J96nMBg8TmLAWtJezbggEIsE8ahIHPEniZ3q79NeGVpIuYyLj9rayLa/X+v77fWuuThSc/4RhFSuo/yNOm+pMwxl9PIsjykYeY7AKpUjf51HkAcVqApvgsFasjTatqgJkhQACftTmuNtekdKv2IaxvxDz/APWXxZQnyLBbWwG7t+0gdyBuIHMn4rZaqHUPQljEN5ts+VdkGR+1iOJHetMM4xlbIywclSMoU2b/AOzSEKDWVWREGARO0bTB2H9/CE4NwyM2g7+l9SJJJkR+1jI9JiIqwdWdKPgbWvzGuB1I9NsAKyqNMwB6ZAn3ivV/OcJiMP8ApcNYfzW0KtvRpAYwB6gYaNzNayak1yVr7JSpPi6f0ePDrDXsbj2xJlUtnU5GxZpYqs8zvJiBW0rVX6K6WOCDlnVmdUUhF0rCTBPu25k1aRWWaalL46Hii1HvY3zHD+Zae3JGpSJHaa+euq8Fctk22Qk22IYjsI2PyCK+jTVH8UMoFzB3WS3LmJI2IAPMilCT7ivYTir5P0Zd0ZiExCNqYk2iO+mR2Or7H8VoXTvUIVWR3A0mVk7wY79/rWWZLZFoFAIkyW7wAdjA35qYs4VmnSsxA5E7+wmT9q7J4LjU2cqy1K4IvmH6x04tfWTZICOCCArT+4f2rRVM1nOR9BMTqxDbf0j/ACa0S1bgADsI/FceTh0oHViU+3I9Gsczm+2CxzKSWWWbYAkggEqSf/Nq2SKz7xF6TNy29+0TqHrK/IjcdqIU7TM/Jg5R6I/NbiC6pDAAofMARSbi8QXO4kf6U46XzgBntO0FN1PZkjb7/wDes+vZ4xChQRC7wO/tvUjhOl8Zira3lssQViQyiQNuCZNKGFq1N0jh8ZZFK0jQl6gt/rLCeaukhgSrSCxgKp3/AMVdlNY7074f4xiPNUWUkTuC2xnYDg1sNtYAEzAiqyqCpQZ6OLl25Ho1XM2QnFLvAFsGfYlmA/vz9asRrKus+tLlnHaECFLZFt1gs11bkMywdpEACN/VUQg5ukauah2zTMLitUg+l1/cvcfPyD2NQvV2AZ01+c1sJ6gy7hI5DLHrQ8HYxNVi34iYVxbXRdZlI1tuHsof5ie5G2w5/IrtlHiKl3FW7BB8tpXWVhixjTKjjvPatFgybozebGnsnujcyD20SBJTzCFJZV1QdJP8p3kL9firPXHDYZLY0ogUTMKABJ7wK7ViahXPEWVdSjqGVgQQeCD2rpRQAzy3LLOHQJZtLbUdlEf7mnlFFABRRRQAUUUUAc7toMIYAg8giQftUJgekMJZxH6m1ZCvEbE6RPcDsan6Kak1oVJgKKKKQwrniLIdSrCQRBHvNdKKAKXhPDzDhy1xmdf5VmAB7Ejc1YrWRYdYiyg08bcVJUVTlKW2SopaQAUUUVJQV5ZQdiJBr1RQBXMP0TgUYuMOCSZ9RJA+0xVht2wogAADgDYD7V6ooFVBRRRQMDUJ1B0thsZp81PUpJV1JVlJ5O2x+81N0U02tCavoqF7w9wZS0mkjyjuwgNcXeUYxuDUxgenMLZuG7bsItwxLRvsIHPG3tUvRVPJJ7ZKhFegoooqCwoopjjcd5b20g+vVv2GmP7maGB3uYtAdJYT/wCD/IrsDUZdVYkrqgzHf3A/MfiuNrGx5hUwJGlYgaoM78QY2PxU2BNUVB5F1CmJZkHK7yN1Ye49qnBTTsUZKStBRRXC9iVUgMwBYwvzTGd653boUSxAHckxUPjM+UbW9+fVBgbe0Se54/lPtVd6tu3Xt2cVbJIw7FrtoH9wIhuJmO31JNNA066L1ZuhgGBkHiulUbL8/tq9pkxHovMgKsJXcEAg8qTtt3irwKVexJ9tC0UhphmWb2bEebdCTvvx+e1NJt0hSkoq2SFNcdj7dkarjhR2nkn2AG5P0qkZv4gFvRhVgHbzHH/5TYn7xVWtZxiHxNm7iLouGyGKDTEzEn9oBMfXiuxeFkUec+kcv9ZCUuEO2bLYvalDCYIBEgg7+4PFdaqpzzDqUvHElBcKgpsQxOwJBEr8xHzVoU1yOLR0xl6PVFJTbE4+3bMPcVZ3EsBt71JZ6xWOt2/+JcVZ4k17s31calYEHuDNZfnGbo964ztHqIE9gDApMpzc231K7aFBYifSe3+hqHIVmqg0tV/DZ0gNsC4CLrbA9pUnb8cfNT4pqSYWLRSGqx1P1vhcCwt3GLXDHoUSQDwSeFFaRi5OooTklss5NcbWKRmZVdSV/cAQSJ9wOKr+Jyl2OtsbcW3JZgrEBxqDAEn9gA2hYkHeq3exQt5xafCerz10YoDZJE6TP9UA/j5qoQUm1ZMpuPdGl0UgNLWZoIaz/q3qK8r3bITYiFIHqAHMTAM/WtBppjsutXhpuIGHyN/samSbInFvRWMgx1vEW0S1iGuMEGprhAMx6vSd54HtvtUP1znZVFsW39VwBS49MW+CxK7Q0wI3ADU6zvw/UHXhAAQD6dTKQexDA81G9PdL3mvTe1EADXqHJXZR9I3qG3oiUpfpr9yy+H+DVbTXABqZoYjg6eNP/LVtrjhrARQqiAOO1dq0SpGkI8VRzvTBjmNp4n5rIcpzXEPfxNzG3rnn4f0W7aL6UBMMyooOqfTuQYBFbFWc+KeGxVp8PjMIuopqR1CyTriCY3YbRBrXH3cfsU+vkdcbf8tEuXAQW+h3WCTzz/OBH9Q2mqwesnW55Vkea7DSbSAuo/bvJ7/uEmZXTPFe7HR+ZY50bGarVtolbbhYXvqHIJ2iPmtN6f6ZwuCXTh7Kr7tEs3yWO9LjGOx8nLRn+TeF11whxWLcpAYoJDTzBb4+OK1aymkADsAPfililpSm5bCMFEb5l5nlP5UeZpOjV+3V2n4rDM4za/c/iXVOpDouBjLbTq9IgCDGw9xzW9NxWc+KWWXRov2kVlAK3FiCSSNLSBJ21D7/ADXX4eTjKvv2c3lY+UbeikPikVZiSQInggzvP/nemf6t7jIttGa52CySfqBx/ueKmcj8P8VeKm7ba1bJH8w1BZ3mTK7cQN61jIem8Ng102LQB7tEs31au7P5kI9bZweP4Lu9FIyjwwL6LmKvMZEsncE8rM7D6VpeHshFCqICgAfQV0Apa8nLmnk/UerjxRx6GOcvdWy5sgG4FJWRIkfFYlmubXLrF790k8HUY4MxHaN/zW9EVmXiD0vduYlLtq3rDDTAUekjmRxB96yTitqzPyIyfaKWuZWcQw88m05iWEaHP9fI0k9/mpNrtrR+mwrG/ccgMyywC/0hvnbipzJ/Dy6WX9QFCckK0t8DitByvJ7OHGm1aVB8Dc/eseLkyoc5RqRRsr6BvFla/fhRBhZLDvG/7fqK0i2IFKBSitIxSLhjUNARWeeKnRj4wJfw6Brq+lxIBdDxz3B/sa0SkcVrjyPHLkhzgpqmfNOadX4q1ZWwzNqSUnkgAEQZ4IO0166XxiOyDEXbqBzq2OndtgdXtMTHH5qxZ704Ld1sJ5D3LivrtMAWNxHYzJ7EAAEk7y1TOUdCXy4F+yUQlZK3QQLYklSInVqO2nau6TjFuSdJnNBtpJrRauic6W49ywupkQBrbnUQRsGXU25IJG55n4q4Uzy/LbVhQlm2qKOwH+e9PK4JNN9HXFUgoooqRiRRFLRQAUUUUAFIVpaKAEiloooAKKKKACvJQHmvVFACaaIpaKACiiigApIpaKAEiliiigAooooAKDRRQB50CZjelilooAKKKKAP/9k="/>
          <p:cNvSpPr>
            <a:spLocks noChangeAspect="1" noChangeArrowheads="1"/>
          </p:cNvSpPr>
          <p:nvPr/>
        </p:nvSpPr>
        <p:spPr bwMode="auto">
          <a:xfrm>
            <a:off x="155575" y="-1081088"/>
            <a:ext cx="2857500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60" name="AutoShape 16" descr="data:image/jpeg;base64,/9j/4AAQSkZJRgABAQAAAQABAAD/2wCEAAkGBxISEhUSEhAWFRUVFhgYFRgYFhcYFxYYGBcWGBoXHhgYHSgiGBomGx0YITEhJSkrLy4uGB8zODMtNygtLisBCgoKDg0OGhAQGy8mHyUtLS0tLS0tLS0tLS0tKy0tLS0tLS0tLS0tLS0tLS0tLS0tLSstLS0tKy0tLS0tLS0tLf/AABEIAL0A8AMBIgACEQEDEQH/xAAcAAABBQEBAQAAAAAAAAAAAAAAAQQFBgcDAgj/xAA7EAACAQIFAgUDAgUCBQUBAAABAhEAAwQFEiExBkEHEyJRYXGBkRQyI0JSocGx4TNictHwFiSCorIV/8QAGQEAAwEBAQAAAAAAAAAAAAAAAAECAwQF/8QAKBEAAgICAgICAQMFAAAAAAAAAAECEQMxEiEEQSJREzKBkRRCYXGh/9oADAMBAAIRAxEAPwDcKKKKACiik1UALRXL9QmrRqGqJKyNQHvHMV1BoCwooooAKKJrw90DmgD3RSA0tABRRRQAUUUk0ALRRRQAUUUTQAUVyv4lEUu7BVHJYgAfc1G5f1FZvXGtpq9JiWUoGMSQoaC0e4EdqAJeigGigAoooNABRUPmfU+Ew7aLt9VbuvJH1A4p7l2Z2b667NxXXiQeD7H2oAd0UUUAFITTfMbTtadbb6HKkK0A6WjYwao+WXL2YZebDX2S+Abd11JBFxGhtxHpYdx2370CbOmceKGFtyuHR8Q4B/aCEEdyxH+gqm43rvEXjqv/AMNWWLYskncEypIMzxvI2moPEq2HvBkXSjM9tlMmHX98D24j7bUyxYsh3Qa7waGTsdRO5AAjcR2rpWNVSRzuT22WbpjMLa4m3i1ueSttit6fUTbMwXg7ngT8E1teDxSXUW5bYMjCVYcEVjHR/S+JZFU4XQWb1NcDCbcTuI+oiZ4rU+k8jODsm0bpuSxbcABZiVUDt9azyf8ATTG3+xNE1Rc86/e3ffDWMIz3bZgliQOQJCqCSN57VejWWeIJ8vHpfRY0Ki35bSbiO0DQB6mIEzHxU46vtFyv0SP/AKlxj2XtXVtpcbbWhMqD3CzM89/anfR96cO1pL3mvZPq1H1EOzEEyediPtUP19giuGtX8GIWVDBAPUtyNLb/AMwOkf8AyPtVS6SzO/hroxF0t5Okq8SwAIkGe28fke9P9dpBVG1Pmq2/KVwf4raAYkK3YMe09vpUkDWMXvENDicM/l/w7bksxg+lhpJA7Ec/StmRgQCODuPpUyxyglY00z1Udm+dWcMuq60bSAAWYiY2A3NSJrNPGNzpsgLBGtg8kSDClBHc+k9uKIq2DdIkrvidgytwKLgdQNIZdOomY3J2470zXOcZre4l1XUaHVTHrtGSQI4aNp+DWP55ZNslLgKXB6WgiY2IMiZqzZL1G62bYDz5O7DUASCdtoljEnb+1LJB2nEcJKmmbpluZWsQgezcV1MbqQYkTvHBp3WfeE90aLqMpDSCCY3VRpiB/SduO4rQaJKnQloKz7rvxCODvDC2rINwx67hhFDDY6Ru3t24PtWg1lfjdldu6LL6lS4q3TqYwrIug+WPe4SQVH/VV4knLsnJddFF6m6yxuNt28Pd0ED+JKqE1Mp23Pt8Vd+lbv6hRideq8G0v2dTMrsd+PeqXhcXg7WFDXAFuMpDHdrkjcFWnZdxwRzXixi3wdu6Q4VrqBWUEMR3mAYAkmP7z2nLHn8V1RWN8Pl9m5dMZheuC6t7STbcKrqCodSoadJJiCSOe1TlY/4OY3FNdabbnDskFjOlXTiGPMgxA9hWvik01sE09C1wx98W7buzBQqkkngbc12as08Q+qGa3ewot6IMOzNvA3EADg/JoUW9ClJIyd8TqJLvLEyxPJJ71cfCjNlt4yGuQtxSvwzbFf8ANZ3exNvi5bJ9iGIqUyCWcOo0IrCXMwD23jk+wpd6DrZ9Qo0ifevVU/ozqhcXcdFVwFUQSNjBIJ+J2/FXCimtjTT0JVD6gyLFYe6LmXTF4BLqn1BNElGWSNIiVMfFX2imnQNWZzlXhfYa25xRdrr3GfUrwQCSQDG2rcyat+VdOYbD72rIDd2O7H7mpeim5ye2JQSCiiipKCmeYYBbo4GsD0NG6nsfzFPKDQBhGI6fzPFXHTyboUMQJdhbSCdWmT6gTxI4q7ZH4cr5AXGuz3IIGloVAew2/P0rQAKWtZZm1S6JUSrZT0DgLG4s6z7v6v7cVaFECKWis3JvY0kgplnOBF+xcsnh1K/QkbH809opDMlwnhfiHbXevKk8xLtxHJ71b18PcvAT/wBuJUcgkFvr71a6KrkxUhnl+WWbAi1aVJ5gbn708ooqRhXDFYVLgKugZTyGAI9u/wAV3ooAxHNOgMW198LYw4FkcXX2TSeO/qPvtzWi9O9F2LGHFm7bt3jMszJ8yFEyYHA37VaIpapzbJUUjxathQAoAA4AEAfavdFFSUBqgeJGR3bul7NrXqVkcDmdtLGORzV/oNVCTi7RMoqS7Mb6W6CxtsOjLbtqwBl0W4wPq4+d+/tVzyvohEOq7ca8fZo0iJGyAQOTVwilpN27GlSG+DwVu0NNtFUfAA/0pxRRSGFFFE0AFFcMRikTTqYDWwVZ7seB/rXDG5mlp7aMY81iqntqiQPvQA+oomigAoopGYDcmBQAtFMMbmlu01tXaDdbSn1gn8VxzTNPJNsxNtn0OwBOgkekn4nY/Wj3QrJWikU0tAwooqt9edTf/wA7DeeLYuHWqhSxWZmdwD2BNOMXJ0hN12yyUVSsL1rfDKMTleIsqSAbg03LaA92K7gcdu9PMx69wFl9DX9W27WwbiLBiCySA09qr8crqiecastNFRGSdR4XF6v02IS4VgsBMqDxIO4qXqWmnTKTT0FFFN8Xi0tiXaPbuSfYAbk/ABqW6GOKSaqPVvVzYPD+e1vQCdKBwWd2PAFtSPad2EVmFzxUxDeW1zVAP8ZRdCgjsF0IpU/JJ4oTsaRvs0oqr5JhLOKspiLN+/pcSuq423uCKslhCBuZNKwdejpRRXkuByQKoR6ooBrxcuBQSSABuSdgPuaAPdFeVuA8GvVACGs9z3HYk48YW7fa3YuHby4VtJGwLfUR960Os88Sshv3WGItyRbTaCAUIMzEer/atMTSl2Z5LroeYDpq8mKctf1YcL/BVi7G24iGlthuD9ZipJcRYxVuLoVtLEEA/tdDBhgZFZfmfW+LugKvpgAGeJHtvTPBJjipa2rlHYsdKtpLHkyKuXjT6k3RCyx0ka10VmfneepvF/LukLqILBRtMgCQTx9Ks9Z30D0/ird/9Rd9ClSCvdvbbtB3rRKjIoqXxNIXXYjVk+eZlfZnsX2LsCQZMWx3EKvuvuea1k1mHXOUX0uviCCUZh6wRCj+WV07Qe896vx2uVMnLdFHwGcabsXGl0/ZJY6CO3eP9q17Keobb2RcLAE7NuIkD/sRWUaLXYAMf3MT6maZnnjtNOL+S4q8qm1ZuC2ewnSTsCY/0+lbZcCdKUu/sxhOtI0PoLMEe5iUDRDyiySNALDUNRPPePirqKzvoXo6/Yurfutp0ggL3M8g/wBvxWiCubLx5fE6Md12I1ZR4jYx8Vft4Wbarbv6dBOq85ZQBcNuP+FDET71rBrGvEzqE4bNbdxLYdrNkQPlixnjenhTcutiyNV2Wrre+Uw96LgElEBLAbkjuOCYrHMrsXry3VtS5uPEKQIZv3DQRKkaSSZ33qwZ/wBZ3MdZe01vyypDFkIOqQQAOZEnfb2qA6auXLVsXlIDJMK6elTBJGxBM77GIp4oSgul3/mx5JKX+jRPBDCi1cxttyovA21KT6oXzPVHMSf7VrIrOfC7BviEXHXnBYNeW2qoFA1suqW5YbbA8Vo1LO25ty2LGko9Hi8wAJOwAJP0qEw10avNcjzCNXq4tqeFE8GNz3p/ns/p7ukSfLeB7nSdqi80wCY/CA27mnzEBV1+Rx/iuaWzdaM58Xms3lW8mOtMbc6rXmKWj+pdJ/8ArWOWUhzwbZM78EmtTv8AT943Bh3srdvaz6WSEKRAMg7U4yzwiIxIU4hSgUM/Gq2SSIVT7wYJ9qcZKie7GnhRaxjYu35d24tpN3WWNvQexWYWTx32rexTHKMptYa2LdlAqj8k+5Pc0/FUhMiOqcybDYa5dUSyj0/UmJrFMXjrl5tV247MT3PH54rceocKLuGuoV1Sh29yN/zWNLkh1BTeUfXYj7A78H8V6Xg5cUE+XT+znzxnLRI9M9SYy0GtWmV5A0C6TpRpgbzO/tO8U0zfO8TiA+HvXrpV4Fy0VRdQ76Tp9Kx8xI3mpzP8qs4LLrjBvMuM1uCQQHIYGF7kR3+ahcHkePx2k2rH6ZB/OwKg7gyAd+R2iqy/jyTc1SQR5JU9lqyHqtLeFuDEXQt20sJvvdUL6GC86ux9iKvOV45L9pL1tpR1DKfg/wCar+T9B4S1bti5bF24v7nM+s+5ExVotWgoCqAAOANgPtXnz4f2m0b9nuvLqDsa9UVBRSbfhxhvMZ2ZipJIXgCe1W3BYG3aQJbUKo4FOYoqnJvZKikFFFFSUFcMbhVuo1txKsCD9670UAUrLfDrDodV1muGf+kfgVcLFhUUKgCqBAA7CusUU5SctiUUtBFFFFIYVDZt0tg8SdV/Do7ERqIho+o3qZopptaE0nsrmW9D4CwHCYZfXzq9XHYE8CqpivCYQRZxtxVM+lhI37bVp1FXHLNO0yXji1VEN0lk36PDW8PqDaJloiSSTUzRRUNtu2UlSoRhVbw+Du4Jm8pDdw7HV5Y/faJ3OieVPOn8VZaIqJRsuMqKnmOYYe8yk4bEtcU7BbDq30LEAR96k8hy4o128y6XukemZ0qo9InudySf+1TOmkApKHsbn1SFoooqyANQ+P6ftPJX0Me8KwnfeGB9z+amKKAIez09alWuFrrrwznjjhR6VG3EVLhaWihtsVBRRRQMKKKDQAUTXG/iFQanYKPcmBVOs9b/AKm61jDBRBI815K7eyGNTHmPamotqxNpdF3opnluL8xSYIIJUyImO4+KeVKYwooqJz7PreFC61dy2ohUWTCAFjzwARVJW6Qm6JJsQoMFhMTE7x717Dg8GsMw3VSXsRexl8AsBFldZHlJv7ckiPxxV6ybF4iwqC24v2yPSJBO0cH6nj4NT5D/AAz4seFfkjyReqKjcozm3fB0uupSQygyQQY+sfNSVMAoJoNVnqLq/D2EZVuBrkEALB0tG0ngb01FvQnJLZZZrncxKqQC0FjA+T7fWsmt9XXhct6LlzRKm4GYNrP80HsPge1XzNMMcRZItvDHS9pvZl3H3naryYpY2lL2Zwyxmm4limimuW3Xa2hurpcgaxts0b8U6rM1CiaQmonOcaBCB4JkmDuACB/mk3RGTIoRtksDSzVMy/qbybdwX1Oq3uF8xXdgSBvH7eRzU1l2ZC8i3BI1AGPaRIFF9ciceaM10TNFc7dyQD/augpmoUTRUH1FiXY2sOhK+c0XHXlEgzB7M0EA9tzQNKx8+cWASpubjYwGMfUgQKdWb6uAysGB4IM0ws5FhlXSthAPgb/nmfmozMMPdwZ86z67cjzUPOn+pf8AmEn6/wB6Q6TLNRXLD31dQ6mVYAg+4O9daZIhNU7NevrVu+2Ht2XutbnzDIREj3Z4q4ms28QssvWrzYy1ZVke0EucHcNKswMbTAkEVUK9oiV9FIzbO8c15nvMzHSWRAQUKk7adG0R371D2MzvD1tCMraremAVJ5J96nMBg8TmLAWtJezbggEIsE8ahIHPEniZ3q79NeGVpIuYyLj9rayLa/X+v77fWuuThSc/4RhFSuo/yNOm+pMwxl9PIsjykYeY7AKpUjf51HkAcVqApvgsFasjTatqgJkhQACftTmuNtekdKv2IaxvxDz/APWXxZQnyLBbWwG7t+0gdyBuIHMn4rZaqHUPQljEN5ts+VdkGR+1iOJHetMM4xlbIywclSMoU2b/AOzSEKDWVWREGARO0bTB2H9/CE4NwyM2g7+l9SJJJkR+1jI9JiIqwdWdKPgbWvzGuB1I9NsAKyqNMwB6ZAn3ivV/OcJiMP8ApcNYfzW0KtvRpAYwB6gYaNzNayak1yVr7JSpPi6f0ePDrDXsbj2xJlUtnU5GxZpYqs8zvJiBW0rVX6K6WOCDlnVmdUUhF0rCTBPu25k1aRWWaalL46Hii1HvY3zHD+Zae3JGpSJHaa+euq8Fctk22Qk22IYjsI2PyCK+jTVH8UMoFzB3WS3LmJI2IAPMilCT7ivYTir5P0Zd0ZiExCNqYk2iO+mR2Or7H8VoXTvUIVWR3A0mVk7wY79/rWWZLZFoFAIkyW7wAdjA35qYs4VmnSsxA5E7+wmT9q7J4LjU2cqy1K4IvmH6x04tfWTZICOCCArT+4f2rRVM1nOR9BMTqxDbf0j/ACa0S1bgADsI/FceTh0oHViU+3I9Gsczm+2CxzKSWWWbYAkggEqSf/Nq2SKz7xF6TNy29+0TqHrK/IjcdqIU7TM/Jg5R6I/NbiC6pDAAofMARSbi8QXO4kf6U46XzgBntO0FN1PZkjb7/wDes+vZ4xChQRC7wO/tvUjhOl8Zira3lssQViQyiQNuCZNKGFq1N0jh8ZZFK0jQl6gt/rLCeaukhgSrSCxgKp3/AMVdlNY7074f4xiPNUWUkTuC2xnYDg1sNtYAEzAiqyqCpQZ6OLl25Ho1XM2QnFLvAFsGfYlmA/vz9asRrKus+tLlnHaECFLZFt1gs11bkMywdpEACN/VUQg5ukauah2zTMLitUg+l1/cvcfPyD2NQvV2AZ01+c1sJ6gy7hI5DLHrQ8HYxNVi34iYVxbXRdZlI1tuHsof5ie5G2w5/IrtlHiKl3FW7BB8tpXWVhixjTKjjvPatFgybozebGnsnujcyD20SBJTzCFJZV1QdJP8p3kL9firPXHDYZLY0ogUTMKABJ7wK7ViahXPEWVdSjqGVgQQeCD2rpRQAzy3LLOHQJZtLbUdlEf7mnlFFABRRRQAUUUUAc7toMIYAg8giQftUJgekMJZxH6m1ZCvEbE6RPcDsan6Kak1oVJgKKKKQwrniLIdSrCQRBHvNdKKAKXhPDzDhy1xmdf5VmAB7Ejc1YrWRYdYiyg08bcVJUVTlKW2SopaQAUUUVJQV5ZQdiJBr1RQBXMP0TgUYuMOCSZ9RJA+0xVht2wogAADgDYD7V6ooFVBRRRQMDUJ1B0thsZp81PUpJV1JVlJ5O2x+81N0U02tCavoqF7w9wZS0mkjyjuwgNcXeUYxuDUxgenMLZuG7bsItwxLRvsIHPG3tUvRVPJJ7ZKhFegoooqCwoopjjcd5b20g+vVv2GmP7maGB3uYtAdJYT/wCD/IrsDUZdVYkrqgzHf3A/MfiuNrGx5hUwJGlYgaoM78QY2PxU2BNUVB5F1CmJZkHK7yN1Ye49qnBTTsUZKStBRRXC9iVUgMwBYwvzTGd653boUSxAHckxUPjM+UbW9+fVBgbe0Se54/lPtVd6tu3Xt2cVbJIw7FrtoH9wIhuJmO31JNNA066L1ZuhgGBkHiulUbL8/tq9pkxHovMgKsJXcEAg8qTtt3irwKVexJ9tC0UhphmWb2bEebdCTvvx+e1NJt0hSkoq2SFNcdj7dkarjhR2nkn2AG5P0qkZv4gFvRhVgHbzHH/5TYn7xVWtZxiHxNm7iLouGyGKDTEzEn9oBMfXiuxeFkUec+kcv9ZCUuEO2bLYvalDCYIBEgg7+4PFdaqpzzDqUvHElBcKgpsQxOwJBEr8xHzVoU1yOLR0xl6PVFJTbE4+3bMPcVZ3EsBt71JZ6xWOt2/+JcVZ4k17s31calYEHuDNZfnGbo964ztHqIE9gDApMpzc231K7aFBYifSe3+hqHIVmqg0tV/DZ0gNsC4CLrbA9pUnb8cfNT4pqSYWLRSGqx1P1vhcCwt3GLXDHoUSQDwSeFFaRi5OooTklss5NcbWKRmZVdSV/cAQSJ9wOKr+Jyl2OtsbcW3JZgrEBxqDAEn9gA2hYkHeq3exQt5xafCerz10YoDZJE6TP9UA/j5qoQUm1ZMpuPdGl0UgNLWZoIaz/q3qK8r3bITYiFIHqAHMTAM/WtBppjsutXhpuIGHyN/samSbInFvRWMgx1vEW0S1iGuMEGprhAMx6vSd54HtvtUP1znZVFsW39VwBS49MW+CxK7Q0wI3ADU6zvw/UHXhAAQD6dTKQexDA81G9PdL3mvTe1EADXqHJXZR9I3qG3oiUpfpr9yy+H+DVbTXABqZoYjg6eNP/LVtrjhrARQqiAOO1dq0SpGkI8VRzvTBjmNp4n5rIcpzXEPfxNzG3rnn4f0W7aL6UBMMyooOqfTuQYBFbFWc+KeGxVp8PjMIuopqR1CyTriCY3YbRBrXH3cfsU+vkdcbf8tEuXAQW+h3WCTzz/OBH9Q2mqwesnW55Vkea7DSbSAuo/bvJ7/uEmZXTPFe7HR+ZY50bGarVtolbbhYXvqHIJ2iPmtN6f6ZwuCXTh7Kr7tEs3yWO9LjGOx8nLRn+TeF11whxWLcpAYoJDTzBb4+OK1aymkADsAPfililpSm5bCMFEb5l5nlP5UeZpOjV+3V2n4rDM4za/c/iXVOpDouBjLbTq9IgCDGw9xzW9NxWc+KWWXRov2kVlAK3FiCSSNLSBJ21D7/ADXX4eTjKvv2c3lY+UbeikPikVZiSQInggzvP/nemf6t7jIttGa52CySfqBx/ueKmcj8P8VeKm7ba1bJH8w1BZ3mTK7cQN61jIem8Ng102LQB7tEs31au7P5kI9bZweP4Lu9FIyjwwL6LmKvMZEsncE8rM7D6VpeHshFCqICgAfQV0Apa8nLmnk/UerjxRx6GOcvdWy5sgG4FJWRIkfFYlmubXLrF790k8HUY4MxHaN/zW9EVmXiD0vduYlLtq3rDDTAUekjmRxB96yTitqzPyIyfaKWuZWcQw88m05iWEaHP9fI0k9/mpNrtrR+mwrG/ccgMyywC/0hvnbipzJ/Dy6WX9QFCckK0t8DitByvJ7OHGm1aVB8Dc/eseLkyoc5RqRRsr6BvFla/fhRBhZLDvG/7fqK0i2IFKBSitIxSLhjUNARWeeKnRj4wJfw6Brq+lxIBdDxz3B/sa0SkcVrjyPHLkhzgpqmfNOadX4q1ZWwzNqSUnkgAEQZ4IO0166XxiOyDEXbqBzq2OndtgdXtMTHH5qxZ704Ld1sJ5D3LivrtMAWNxHYzJ7EAAEk7y1TOUdCXy4F+yUQlZK3QQLYklSInVqO2nau6TjFuSdJnNBtpJrRauic6W49ywupkQBrbnUQRsGXU25IJG55n4q4Uzy/LbVhQlm2qKOwH+e9PK4JNN9HXFUgoooqRiRRFLRQAUUUUAFIVpaKAEiloooAKKKKACvJQHmvVFACaaIpaKACiiigApIpaKAEiliiigAooooAKDRRQB50CZjelilooAKKKKAP/9k="/>
          <p:cNvSpPr>
            <a:spLocks noChangeAspect="1" noChangeArrowheads="1"/>
          </p:cNvSpPr>
          <p:nvPr/>
        </p:nvSpPr>
        <p:spPr bwMode="auto">
          <a:xfrm>
            <a:off x="155575" y="-1081088"/>
            <a:ext cx="2857500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62" name="Picture 18" descr="sensor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84528" y="3059757"/>
            <a:ext cx="1824957" cy="1440160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>
            <a:off x="3600152" y="3203773"/>
            <a:ext cx="2664296" cy="78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002060"/>
                </a:solidFill>
              </a:rPr>
              <a:t>Segnali</a:t>
            </a:r>
          </a:p>
        </p:txBody>
      </p:sp>
      <p:sp>
        <p:nvSpPr>
          <p:cNvPr id="17" name="Freccia bidirezionale orizzontale 16"/>
          <p:cNvSpPr/>
          <p:nvPr/>
        </p:nvSpPr>
        <p:spPr bwMode="auto">
          <a:xfrm rot="2547612">
            <a:off x="3004784" y="2637174"/>
            <a:ext cx="765085" cy="303363"/>
          </a:xfrm>
          <a:prstGeom prst="left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Freccia bidirezionale orizzontale 17"/>
          <p:cNvSpPr/>
          <p:nvPr/>
        </p:nvSpPr>
        <p:spPr bwMode="auto">
          <a:xfrm rot="3308529">
            <a:off x="5270363" y="4730740"/>
            <a:ext cx="644646" cy="360040"/>
          </a:xfrm>
          <a:prstGeom prst="left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Freccia bidirezionale orizzontale 18"/>
          <p:cNvSpPr/>
          <p:nvPr/>
        </p:nvSpPr>
        <p:spPr bwMode="auto">
          <a:xfrm rot="7397328">
            <a:off x="5225959" y="2482796"/>
            <a:ext cx="644646" cy="360040"/>
          </a:xfrm>
          <a:prstGeom prst="left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Freccia bidirezionale orizzontale 19"/>
          <p:cNvSpPr/>
          <p:nvPr/>
        </p:nvSpPr>
        <p:spPr bwMode="auto">
          <a:xfrm rot="19390494">
            <a:off x="2849499" y="4341164"/>
            <a:ext cx="765084" cy="303363"/>
          </a:xfrm>
          <a:prstGeom prst="left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Freccia bidirezionale orizzontale 20"/>
          <p:cNvSpPr/>
          <p:nvPr/>
        </p:nvSpPr>
        <p:spPr bwMode="auto">
          <a:xfrm>
            <a:off x="6181361" y="3598104"/>
            <a:ext cx="765085" cy="303363"/>
          </a:xfrm>
          <a:prstGeom prst="left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Ovale 21"/>
          <p:cNvSpPr/>
          <p:nvPr/>
        </p:nvSpPr>
        <p:spPr bwMode="auto">
          <a:xfrm>
            <a:off x="3528144" y="2771725"/>
            <a:ext cx="2448271" cy="187220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3" name="Picture 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79437"/>
            <a:ext cx="6475730" cy="984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879726" y="5264349"/>
            <a:ext cx="2103438" cy="1201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4088" y="1403573"/>
            <a:ext cx="3698801" cy="49324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Ovale 5"/>
          <p:cNvSpPr/>
          <p:nvPr/>
        </p:nvSpPr>
        <p:spPr bwMode="auto">
          <a:xfrm>
            <a:off x="4896296" y="3635821"/>
            <a:ext cx="1872208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8" name="Picture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79437"/>
            <a:ext cx="6475730" cy="984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095750" y="5840413"/>
            <a:ext cx="2103438" cy="1201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7784" y="1475581"/>
            <a:ext cx="9509125" cy="828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500" b="1" dirty="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Remote Assistance Through Smart-Objects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8064" y="2339677"/>
            <a:ext cx="4903069" cy="49030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79437"/>
            <a:ext cx="6475730" cy="984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2971800" y="1907629"/>
            <a:ext cx="4141788" cy="5131346"/>
          </a:xfrm>
          <a:prstGeom prst="ellipse">
            <a:avLst/>
          </a:prstGeom>
          <a:solidFill>
            <a:srgbClr val="729FCF">
              <a:alpha val="0"/>
            </a:srgbClr>
          </a:solidFill>
          <a:ln w="36720" cap="flat">
            <a:solidFill>
              <a:srgbClr val="3465A4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475" y="2878138"/>
            <a:ext cx="1739900" cy="2811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095750" y="5840413"/>
            <a:ext cx="2103438" cy="1201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750" y="6732165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3633788" y="2483693"/>
            <a:ext cx="2816225" cy="3852020"/>
          </a:xfrm>
          <a:prstGeom prst="ellipse">
            <a:avLst/>
          </a:prstGeom>
          <a:solidFill>
            <a:srgbClr val="FFFFFF">
              <a:alpha val="0"/>
            </a:srgbClr>
          </a:solidFill>
          <a:ln w="36720" cap="flat">
            <a:solidFill>
              <a:srgbClr val="3465A4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822700" y="6302375"/>
            <a:ext cx="2465388" cy="503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Opportunistic employment of Smart-Objects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9488" y="4602163"/>
            <a:ext cx="661987" cy="7318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8025" y="4141788"/>
            <a:ext cx="993775" cy="1022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6376" y="2915741"/>
            <a:ext cx="993775" cy="579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62163" y="5024438"/>
            <a:ext cx="1985962" cy="10779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68504" y="2267669"/>
            <a:ext cx="2028825" cy="1022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4913" y="4908550"/>
            <a:ext cx="2028825" cy="1022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810000" y="7024688"/>
            <a:ext cx="2463800" cy="503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Signal Processing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over Smart-Objects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103313" y="4692650"/>
            <a:ext cx="1274762" cy="703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Physical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Activity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Recognition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360613" y="6088063"/>
            <a:ext cx="1273175" cy="703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In-Home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Rehabilitation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Monitoring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8064648" y="1907629"/>
            <a:ext cx="1273175" cy="503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Indoor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Localization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7704608" y="3347789"/>
            <a:ext cx="1273175" cy="503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Place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Recognition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7610475" y="4652963"/>
            <a:ext cx="1808163" cy="503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Gender &amp; Speaker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Recognition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7942263" y="5375275"/>
            <a:ext cx="1573212" cy="503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Emotion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Detection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6946900" y="5972175"/>
            <a:ext cx="1573213" cy="503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Speaker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Count</a:t>
            </a:r>
          </a:p>
        </p:txBody>
      </p:sp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67904" y="2843733"/>
            <a:ext cx="1987550" cy="1079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359792" y="2339677"/>
            <a:ext cx="1463675" cy="676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Indoor/Outdoor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Detector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3312120" y="1115541"/>
            <a:ext cx="3676723" cy="828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500" b="1" dirty="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Remote Assistance</a:t>
            </a:r>
          </a:p>
        </p:txBody>
      </p:sp>
      <p:pic>
        <p:nvPicPr>
          <p:cNvPr id="26" name="Picture 1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79437"/>
            <a:ext cx="6475730" cy="984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79437"/>
            <a:ext cx="6475730" cy="984555"/>
          </a:xfrm>
          <a:prstGeom prst="rect">
            <a:avLst/>
          </a:prstGeom>
          <a:noFill/>
          <a:ln>
            <a:noFill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480472" y="2195661"/>
            <a:ext cx="3382962" cy="2995613"/>
          </a:xfrm>
          <a:prstGeom prst="rect">
            <a:avLst/>
          </a:prstGeom>
          <a:noFill/>
          <a:ln w="54720" cap="flat">
            <a:solidFill>
              <a:srgbClr val="004586"/>
            </a:solidFill>
            <a:round/>
            <a:headEnd/>
            <a:tailEnd/>
          </a:ln>
          <a:effectLst/>
        </p:spPr>
        <p:txBody>
          <a:bodyPr lIns="117360" tIns="72360" rIns="117360" bIns="7236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The accelerometric Smartphone-based Activity Recognition (AR) method is designed to  distinguish eight different user classes of movement: </a:t>
            </a:r>
            <a:r>
              <a:rPr lang="en-US" sz="1600" b="1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Idle, Standing , Sitting, Walking, Running, Going Up and Down the stairs and Cycling</a:t>
            </a:r>
            <a:r>
              <a:rPr lang="en-US" sz="160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>
              <a:solidFill>
                <a:srgbClr val="0C426F"/>
              </a:solidFill>
              <a:latin typeface="Droid Sans" pitchFamily="32" charset="0"/>
              <a:ea typeface="Droid Sans Fallback" charset="0"/>
              <a:cs typeface="Droid Sans Fallback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It employs a </a:t>
            </a:r>
            <a:r>
              <a:rPr lang="en-US" sz="1600" b="1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Decision-Tree (DT)</a:t>
            </a:r>
            <a:r>
              <a:rPr lang="en-US" sz="160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 classifier, implemented on an Android Smartphone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376016" y="971525"/>
            <a:ext cx="5594350" cy="890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7560" rIns="0" bIns="0" anchor="ctr"/>
          <a:lstStyle/>
          <a:p>
            <a:pPr algn="ctr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Activity Recognition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824" y="1763613"/>
            <a:ext cx="4965700" cy="2751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552480" y="5580037"/>
            <a:ext cx="3230563" cy="1041400"/>
          </a:xfrm>
          <a:prstGeom prst="rect">
            <a:avLst/>
          </a:prstGeom>
          <a:noFill/>
          <a:ln w="9360" cap="flat">
            <a:solidFill>
              <a:srgbClr val="004586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The employment of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a </a:t>
            </a:r>
            <a:r>
              <a:rPr lang="en-US" sz="1600" b="1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smartphone</a:t>
            </a:r>
            <a:r>
              <a:rPr lang="en-US" sz="160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 (wearable device)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allows </a:t>
            </a:r>
            <a:r>
              <a:rPr lang="en-US" sz="160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building a </a:t>
            </a:r>
            <a:r>
              <a:rPr lang="en-US" sz="1600" b="1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transparent</a:t>
            </a:r>
            <a:r>
              <a:rPr lang="en-US" sz="160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and </a:t>
            </a:r>
            <a:r>
              <a:rPr lang="en-US" sz="1600" b="1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non-invasive system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" y="4643932"/>
            <a:ext cx="5934075" cy="224105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552480" y="2123653"/>
            <a:ext cx="3382963" cy="3263056"/>
          </a:xfrm>
          <a:prstGeom prst="rect">
            <a:avLst/>
          </a:prstGeom>
          <a:noFill/>
          <a:ln w="54720" cap="flat">
            <a:solidFill>
              <a:srgbClr val="004586"/>
            </a:solidFill>
            <a:round/>
            <a:headEnd/>
            <a:tailEnd/>
          </a:ln>
          <a:effectLst/>
        </p:spPr>
        <p:txBody>
          <a:bodyPr lIns="117360" tIns="72360" rIns="117360" bIns="7236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Movement Recognition (MR) distinguishes six different user classes of movement: </a:t>
            </a:r>
            <a:r>
              <a:rPr lang="en-US" sz="1600" b="1" dirty="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Arm Circles (AC), Arm Presses (AP), Arm Twist (AT), Curls (C), </a:t>
            </a:r>
            <a:r>
              <a:rPr lang="en-US" sz="1600" b="1" dirty="0" err="1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SeaWeed</a:t>
            </a:r>
            <a:r>
              <a:rPr lang="en-US" sz="1600" b="1" dirty="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 (SW) </a:t>
            </a:r>
            <a:r>
              <a:rPr lang="en-US" sz="1600" dirty="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and</a:t>
            </a:r>
            <a:r>
              <a:rPr lang="en-US" sz="1600" b="1" dirty="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 Shoulder Rolls (SR).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solidFill>
                <a:srgbClr val="0C426F"/>
              </a:solidFill>
              <a:latin typeface="Droid Sans" pitchFamily="32" charset="0"/>
              <a:ea typeface="Droid Sans Fallback" charset="0"/>
              <a:cs typeface="Droid Sans Fallback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It has been tested with several classifiers: </a:t>
            </a:r>
            <a:r>
              <a:rPr lang="en-US" sz="1600" b="1" dirty="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Decision-Tree (DT), Support Vector Machine (SVM) </a:t>
            </a:r>
            <a:r>
              <a:rPr lang="en-US" sz="1600" dirty="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and</a:t>
            </a:r>
            <a:r>
              <a:rPr lang="en-US" sz="1600" b="1" dirty="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 Dynamic Time Warping (DTW).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83928" y="1043533"/>
            <a:ext cx="5594350" cy="890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7560" rIns="0" bIns="0" anchor="ctr"/>
          <a:lstStyle/>
          <a:p>
            <a:pPr algn="ctr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In-Home Rehabilitation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624488" y="5652045"/>
            <a:ext cx="3230563" cy="1030288"/>
          </a:xfrm>
          <a:prstGeom prst="rect">
            <a:avLst/>
          </a:prstGeom>
          <a:noFill/>
          <a:ln w="9360" cap="flat">
            <a:solidFill>
              <a:srgbClr val="004586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No wearable and ad-hoc sensors</a:t>
            </a:r>
            <a:r>
              <a:rPr lang="en-US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 must be worn by the patient</a:t>
            </a:r>
          </a:p>
        </p:txBody>
      </p: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19050" y="2422525"/>
            <a:ext cx="2079625" cy="3606800"/>
            <a:chOff x="12" y="1526"/>
            <a:chExt cx="1310" cy="2272"/>
          </a:xfrm>
        </p:grpSpPr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" y="1712"/>
              <a:ext cx="1083" cy="208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" y="1526"/>
              <a:ext cx="420" cy="46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7984" y="2123653"/>
            <a:ext cx="4140200" cy="2495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4992688"/>
            <a:ext cx="4333875" cy="1828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" name="Picture 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79437"/>
            <a:ext cx="6475730" cy="98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043533"/>
            <a:ext cx="9070975" cy="980033"/>
          </a:xfrm>
          <a:ln/>
        </p:spPr>
        <p:txBody>
          <a:bodyPr tIns="1116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/>
              <a:t>Indoor/Outdoor Detection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2864098"/>
            <a:ext cx="3709987" cy="1330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3337" y="4816723"/>
            <a:ext cx="3540125" cy="1687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945187" y="2181473"/>
            <a:ext cx="3932238" cy="77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C426F"/>
                </a:solidFill>
                <a:ea typeface="Droid Sans Fallback" charset="0"/>
                <a:cs typeface="Droid Sans Fallback" charset="0"/>
              </a:rPr>
              <a:t>NAIVE BAYES (NB), LOGISTIC REGRESSION (LR), SUPPORT VECTOR MACHINE (SVM) AND DECISION TREE (DT)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329362" y="4211885"/>
            <a:ext cx="3751263" cy="703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C426F"/>
                </a:solidFill>
                <a:ea typeface="Droid Sans Fallback" charset="0"/>
                <a:cs typeface="Droid Sans Fallback" charset="0"/>
              </a:rPr>
              <a:t>PERFORMANCE COMPARISON OF THE IO DETECTORS IN [1] AND THE </a:t>
            </a:r>
            <a:r>
              <a:rPr lang="en-US" sz="1400" b="1">
                <a:solidFill>
                  <a:srgbClr val="0C426F"/>
                </a:solidFill>
                <a:ea typeface="Droid Sans Fallback" charset="0"/>
                <a:cs typeface="Droid Sans Fallback" charset="0"/>
              </a:rPr>
              <a:t>PROPOSED ULTRASONIC DETECTOR</a:t>
            </a:r>
            <a:r>
              <a:rPr lang="en-US" sz="1400">
                <a:solidFill>
                  <a:srgbClr val="0C426F"/>
                </a:solidFill>
                <a:ea typeface="Droid Sans Fallback" charset="0"/>
                <a:cs typeface="Droid Sans Fallback" charset="0"/>
              </a:rPr>
              <a:t> </a:t>
            </a:r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3024088" y="2555701"/>
            <a:ext cx="1219746" cy="1312144"/>
            <a:chOff x="1442" y="874"/>
            <a:chExt cx="1322" cy="1381"/>
          </a:xfrm>
        </p:grpSpPr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2" y="874"/>
              <a:ext cx="1060" cy="126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04" y="1549"/>
              <a:ext cx="260" cy="70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800" y="4427909"/>
            <a:ext cx="2571973" cy="22698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0152" y="4571925"/>
            <a:ext cx="2422129" cy="212780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0" y="3707829"/>
            <a:ext cx="1727200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3600" rIns="0" bIns="0"/>
          <a:lstStyle/>
          <a:p>
            <a:pPr marL="431800" indent="-320675" algn="ctr">
              <a:lnSpc>
                <a:spcPct val="98000"/>
              </a:lnSpc>
              <a:spcAft>
                <a:spcPts val="1425"/>
              </a:spcAft>
              <a:buClrTx/>
              <a:buSzPct val="65000"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1400" b="1" dirty="0">
                <a:solidFill>
                  <a:srgbClr val="0C426F"/>
                </a:solidFill>
                <a:latin typeface="Droid Sans" pitchFamily="32" charset="0"/>
                <a:ea typeface="WenQuanYi Zen Hei" charset="0"/>
                <a:cs typeface="WenQuanYi Zen Hei" charset="0"/>
              </a:rPr>
              <a:t>Indoor</a:t>
            </a:r>
            <a:br>
              <a:rPr lang="en-US" sz="1400" b="1" dirty="0">
                <a:solidFill>
                  <a:srgbClr val="0C426F"/>
                </a:solidFill>
                <a:latin typeface="Droid Sans" pitchFamily="32" charset="0"/>
                <a:ea typeface="WenQuanYi Zen Hei" charset="0"/>
                <a:cs typeface="WenQuanYi Zen Hei" charset="0"/>
              </a:rPr>
            </a:br>
            <a:r>
              <a:rPr lang="en-US" sz="1400" b="1" dirty="0">
                <a:solidFill>
                  <a:srgbClr val="0C426F"/>
                </a:solidFill>
                <a:latin typeface="Droid Sans" pitchFamily="32" charset="0"/>
                <a:ea typeface="WenQuanYi Zen Hei" charset="0"/>
                <a:cs typeface="WenQuanYi Zen Hei" charset="0"/>
              </a:rPr>
              <a:t>Environment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320232" y="3707829"/>
            <a:ext cx="1727200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3600" rIns="0" bIns="0"/>
          <a:lstStyle/>
          <a:p>
            <a:pPr marL="431800" indent="-320675" algn="ctr">
              <a:lnSpc>
                <a:spcPct val="98000"/>
              </a:lnSpc>
              <a:spcAft>
                <a:spcPts val="1425"/>
              </a:spcAft>
              <a:buClrTx/>
              <a:buSzPct val="65000"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1400" b="1" dirty="0">
                <a:solidFill>
                  <a:srgbClr val="0C426F"/>
                </a:solidFill>
                <a:latin typeface="Droid Sans" pitchFamily="32" charset="0"/>
                <a:ea typeface="WenQuanYi Zen Hei" charset="0"/>
                <a:cs typeface="WenQuanYi Zen Hei" charset="0"/>
              </a:rPr>
              <a:t>Outdoor</a:t>
            </a:r>
            <a:br>
              <a:rPr lang="en-US" sz="1400" b="1" dirty="0">
                <a:solidFill>
                  <a:srgbClr val="0C426F"/>
                </a:solidFill>
                <a:latin typeface="Droid Sans" pitchFamily="32" charset="0"/>
                <a:ea typeface="WenQuanYi Zen Hei" charset="0"/>
                <a:cs typeface="WenQuanYi Zen Hei" charset="0"/>
              </a:rPr>
            </a:br>
            <a:r>
              <a:rPr lang="en-US" sz="1400" b="1" dirty="0">
                <a:solidFill>
                  <a:srgbClr val="0C426F"/>
                </a:solidFill>
                <a:latin typeface="Droid Sans" pitchFamily="32" charset="0"/>
                <a:ea typeface="WenQuanYi Zen Hei" charset="0"/>
                <a:cs typeface="WenQuanYi Zen Hei" charset="0"/>
              </a:rPr>
              <a:t>Environment</a:t>
            </a: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rot="13080000">
            <a:off x="2624844" y="3915015"/>
            <a:ext cx="457200" cy="731837"/>
          </a:xfrm>
          <a:prstGeom prst="upArrow">
            <a:avLst>
              <a:gd name="adj1" fmla="val 50000"/>
              <a:gd name="adj2" fmla="val 40017"/>
            </a:avLst>
          </a:prstGeom>
          <a:solidFill>
            <a:srgbClr val="729FCF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rot="8040000">
            <a:off x="3865579" y="3976564"/>
            <a:ext cx="457200" cy="731837"/>
          </a:xfrm>
          <a:prstGeom prst="upArrow">
            <a:avLst>
              <a:gd name="adj1" fmla="val 50000"/>
              <a:gd name="adj2" fmla="val 40017"/>
            </a:avLst>
          </a:prstGeom>
          <a:solidFill>
            <a:srgbClr val="729FCF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0" y="1835621"/>
            <a:ext cx="2835275" cy="176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C426F"/>
                </a:solidFill>
                <a:latin typeface="Droid Sans" pitchFamily="32" charset="0"/>
                <a:ea typeface="WenQuanYi Zen Hei" charset="0"/>
                <a:cs typeface="WenQuanYi Zen Hei" charset="0"/>
              </a:rPr>
              <a:t>The phone:</a:t>
            </a:r>
          </a:p>
          <a:p>
            <a:pPr algn="just">
              <a:lnSpc>
                <a:spcPct val="100000"/>
              </a:lnSpc>
              <a:spcAft>
                <a:spcPts val="1138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C426F"/>
                </a:solidFill>
                <a:latin typeface="Droid Sans" pitchFamily="32" charset="0"/>
                <a:ea typeface="WenQuanYi Zen Hei" charset="0"/>
                <a:cs typeface="WenQuanYi Zen Hei" charset="0"/>
              </a:rPr>
              <a:t>	- Emits an ultrasonic ping;</a:t>
            </a:r>
          </a:p>
          <a:p>
            <a:pPr algn="just">
              <a:lnSpc>
                <a:spcPct val="100000"/>
              </a:lnSpc>
              <a:spcAft>
                <a:spcPts val="1138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C426F"/>
                </a:solidFill>
                <a:latin typeface="Droid Sans" pitchFamily="32" charset="0"/>
                <a:ea typeface="WenQuanYi Zen Hei" charset="0"/>
                <a:cs typeface="WenQuanYi Zen Hei" charset="0"/>
              </a:rPr>
              <a:t>	- Listens for the echoes;</a:t>
            </a:r>
          </a:p>
          <a:p>
            <a:pPr algn="just">
              <a:lnSpc>
                <a:spcPct val="100000"/>
              </a:lnSpc>
              <a:spcAft>
                <a:spcPts val="1138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C426F"/>
                </a:solidFill>
                <a:latin typeface="Droid Sans" pitchFamily="32" charset="0"/>
                <a:ea typeface="WenQuanYi Zen Hei" charset="0"/>
                <a:cs typeface="WenQuanYi Zen Hei" charset="0"/>
              </a:rPr>
              <a:t>	- Extracts features:</a:t>
            </a:r>
          </a:p>
          <a:p>
            <a:pPr algn="just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C426F"/>
                </a:solidFill>
                <a:latin typeface="Droid Sans" pitchFamily="32" charset="0"/>
                <a:ea typeface="WenQuanYi Zen Hei" charset="0"/>
                <a:cs typeface="WenQuanYi Zen Hei" charset="0"/>
              </a:rPr>
              <a:t>	- Classify;</a:t>
            </a:r>
          </a:p>
        </p:txBody>
      </p:sp>
      <p:pic>
        <p:nvPicPr>
          <p:cNvPr id="19" name="Picture 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79437"/>
            <a:ext cx="6475730" cy="98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4931965"/>
            <a:ext cx="4206875" cy="1739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784" y="1907629"/>
            <a:ext cx="4572000" cy="3008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304008" y="899517"/>
            <a:ext cx="5381625" cy="1057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solidFill>
                  <a:srgbClr val="0C426F"/>
                </a:solidFill>
                <a:latin typeface="Droid Sans" pitchFamily="32" charset="0"/>
                <a:ea typeface="WenQuanYi Zen Hei" charset="0"/>
                <a:cs typeface="WenQuanYi Zen Hei" charset="0"/>
              </a:rPr>
              <a:t>Indoor Localization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196457" y="2555701"/>
            <a:ext cx="4506913" cy="1304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The employed smartphone senses the </a:t>
            </a:r>
            <a:r>
              <a:rPr lang="en-US" sz="1400" b="1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Received Signal Strength (RSS)</a:t>
            </a:r>
            <a:r>
              <a:rPr lang="en-US" sz="140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 from the </a:t>
            </a:r>
            <a:r>
              <a:rPr lang="en-US" sz="1400" b="1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Access Points (APs)</a:t>
            </a:r>
            <a:r>
              <a:rPr lang="en-US" sz="140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>
              <a:solidFill>
                <a:srgbClr val="0C426F"/>
              </a:solidFill>
              <a:latin typeface="Droid Sans" pitchFamily="32" charset="0"/>
              <a:ea typeface="Droid Sans Fallback" charset="0"/>
              <a:cs typeface="Droid Sans Fallback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The algorithm is able to recognize the place (room, bar, gym) and determine the overall amount of time the patient spend inside it.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169470" y="4125738"/>
            <a:ext cx="4506912" cy="790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No ad-hoc hardware</a:t>
            </a:r>
            <a:r>
              <a:rPr lang="en-US" sz="160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 or expensive localization systems are required.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We exploit the infrastructure wireless network.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112320" y="5208413"/>
            <a:ext cx="4746625" cy="1135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Key Points</a:t>
            </a:r>
          </a:p>
          <a:p>
            <a:pPr algn="ctr"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Overcome the mobile device heterogeneity;</a:t>
            </a:r>
          </a:p>
          <a:p>
            <a:pPr algn="ctr"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Jointly employs the GPS/HPS</a:t>
            </a:r>
            <a:r>
              <a:rPr lang="en-US" sz="140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 positioning information:</a:t>
            </a:r>
          </a:p>
          <a:p>
            <a:pPr algn="ctr"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Uses </a:t>
            </a:r>
            <a:r>
              <a:rPr lang="en-US" sz="1400" b="1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Wi-Fi </a:t>
            </a:r>
            <a:r>
              <a:rPr lang="en-US" sz="140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Access Points in </a:t>
            </a:r>
            <a:r>
              <a:rPr lang="en-US" sz="1400" b="1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Opportunistic</a:t>
            </a:r>
            <a:r>
              <a:rPr lang="en-US" sz="140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 way;</a:t>
            </a:r>
          </a:p>
          <a:p>
            <a:pPr algn="ctr"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It is based on a </a:t>
            </a:r>
            <a:r>
              <a:rPr lang="en-US" sz="1400" b="1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new concept of Fingerprint</a:t>
            </a:r>
            <a:r>
              <a:rPr lang="en-US" sz="1400">
                <a:solidFill>
                  <a:srgbClr val="0C426F"/>
                </a:solidFill>
                <a:latin typeface="Droid Sans" pitchFamily="32" charset="0"/>
                <a:ea typeface="Droid Sans Fallback" charset="0"/>
                <a:cs typeface="Droid Sans Fallback" charset="0"/>
              </a:rPr>
              <a:t>;</a:t>
            </a:r>
          </a:p>
        </p:txBody>
      </p:sp>
      <p:pic>
        <p:nvPicPr>
          <p:cNvPr id="10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79437"/>
            <a:ext cx="6475730" cy="98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79437"/>
            <a:ext cx="6475730" cy="9845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olo 5"/>
          <p:cNvSpPr>
            <a:spLocks noGrp="1"/>
          </p:cNvSpPr>
          <p:nvPr>
            <p:ph type="title"/>
          </p:nvPr>
        </p:nvSpPr>
        <p:spPr>
          <a:xfrm>
            <a:off x="684213" y="1115541"/>
            <a:ext cx="8066087" cy="936625"/>
          </a:xfrm>
        </p:spPr>
        <p:txBody>
          <a:bodyPr/>
          <a:lstStyle/>
          <a:p>
            <a:pPr algn="ctr"/>
            <a:r>
              <a:rPr lang="it-IT" altLang="it-IT" sz="3200" b="1" cap="none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Si4Life: La storia</a:t>
            </a:r>
          </a:p>
        </p:txBody>
      </p:sp>
      <p:sp>
        <p:nvSpPr>
          <p:cNvPr id="11" name="Segnaposto testo 6"/>
          <p:cNvSpPr txBox="1">
            <a:spLocks/>
          </p:cNvSpPr>
          <p:nvPr/>
        </p:nvSpPr>
        <p:spPr>
          <a:xfrm>
            <a:off x="863848" y="2051645"/>
            <a:ext cx="8069262" cy="1296144"/>
          </a:xfrm>
          <a:prstGeom prst="rect">
            <a:avLst/>
          </a:prstGeom>
        </p:spPr>
        <p:txBody>
          <a:bodyPr/>
          <a:lstStyle/>
          <a:p>
            <a:pPr marR="0" lvl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Il consorzio nasce nel 2010 aggregando 14 soci (Enti di Ricerca, PMI ed Utenti)  interessati a sviluppare progetti di ricerca nell’ambito delle Scienze della Vita</a:t>
            </a:r>
          </a:p>
        </p:txBody>
      </p:sp>
      <p:sp>
        <p:nvSpPr>
          <p:cNvPr id="12" name="Segnaposto testo 6"/>
          <p:cNvSpPr txBox="1">
            <a:spLocks/>
          </p:cNvSpPr>
          <p:nvPr/>
        </p:nvSpPr>
        <p:spPr bwMode="auto">
          <a:xfrm>
            <a:off x="863848" y="4211885"/>
            <a:ext cx="8069262" cy="93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altLang="it-IT" sz="2400" dirty="0">
                <a:solidFill>
                  <a:schemeClr val="accent6">
                    <a:lumMod val="50000"/>
                  </a:schemeClr>
                </a:solidFill>
              </a:rPr>
              <a:t>Nel 2011 viene riconosciuto come Polo di Ricerca Regionale</a:t>
            </a:r>
          </a:p>
        </p:txBody>
      </p:sp>
      <p:sp>
        <p:nvSpPr>
          <p:cNvPr id="14" name="Segnaposto testo 6"/>
          <p:cNvSpPr txBox="1">
            <a:spLocks/>
          </p:cNvSpPr>
          <p:nvPr/>
        </p:nvSpPr>
        <p:spPr bwMode="auto">
          <a:xfrm>
            <a:off x="863848" y="5507260"/>
            <a:ext cx="80692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altLang="it-IT" sz="2400" dirty="0">
                <a:solidFill>
                  <a:schemeClr val="accent6">
                    <a:lumMod val="50000"/>
                  </a:schemeClr>
                </a:solidFill>
              </a:rPr>
              <a:t>Oggi conta 27 soci e sta accorpandosi con altri soggetti territoriali in un Polo unico Ligure in Scienze della Vita</a:t>
            </a:r>
          </a:p>
        </p:txBody>
      </p:sp>
      <p:sp>
        <p:nvSpPr>
          <p:cNvPr id="16" name="Segnaposto testo 6"/>
          <p:cNvSpPr txBox="1">
            <a:spLocks/>
          </p:cNvSpPr>
          <p:nvPr/>
        </p:nvSpPr>
        <p:spPr bwMode="auto">
          <a:xfrm>
            <a:off x="863848" y="3347789"/>
            <a:ext cx="806926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altLang="it-IT" sz="2400" dirty="0">
                <a:solidFill>
                  <a:schemeClr val="accent6">
                    <a:lumMod val="50000"/>
                  </a:schemeClr>
                </a:solidFill>
              </a:rPr>
              <a:t>Nel 2014 entra come socio fondatore nel Cluster Nazionale sulle Scienze della Vita ALISEI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746A7D-DB25-4C62-A7C0-AD064221EAA3}"/>
              </a:ext>
            </a:extLst>
          </p:cNvPr>
          <p:cNvSpPr txBox="1"/>
          <p:nvPr/>
        </p:nvSpPr>
        <p:spPr>
          <a:xfrm>
            <a:off x="7907633" y="5998072"/>
            <a:ext cx="1928691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8 novembre 2019</a:t>
            </a:r>
          </a:p>
        </p:txBody>
      </p:sp>
      <p:pic>
        <p:nvPicPr>
          <p:cNvPr id="4" name="Picture 2" descr="BTS G-WALK gait analysis">
            <a:extLst>
              <a:ext uri="{FF2B5EF4-FFF2-40B4-BE49-F238E27FC236}">
                <a16:creationId xmlns:a16="http://schemas.microsoft.com/office/drawing/2014/main" id="{D16C33CF-F099-4882-846C-5348E385F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9799" y="1901439"/>
            <a:ext cx="3986033" cy="1496296"/>
          </a:xfrm>
          <a:prstGeom prst="rect">
            <a:avLst/>
          </a:prstGeom>
          <a:noFill/>
        </p:spPr>
      </p:pic>
      <p:pic>
        <p:nvPicPr>
          <p:cNvPr id="5" name="Picture 2" descr="http://www.btsbioengineering.com/wp-content/uploads/2016/08/bts-g-walk-report-run-pelvic-angles-1024x600.jpg">
            <a:extLst>
              <a:ext uri="{FF2B5EF4-FFF2-40B4-BE49-F238E27FC236}">
                <a16:creationId xmlns:a16="http://schemas.microsoft.com/office/drawing/2014/main" id="{08B04523-F8F2-498C-8F3D-E07BA314E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12339"/>
          <a:stretch/>
        </p:blipFill>
        <p:spPr bwMode="auto">
          <a:xfrm>
            <a:off x="2529799" y="3639113"/>
            <a:ext cx="3986033" cy="2664332"/>
          </a:xfrm>
          <a:prstGeom prst="rect">
            <a:avLst/>
          </a:prstGeom>
          <a:noFill/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5009BD1B-38BC-4D57-85FB-21B40534467B}"/>
              </a:ext>
            </a:extLst>
          </p:cNvPr>
          <p:cNvGrpSpPr/>
          <p:nvPr/>
        </p:nvGrpSpPr>
        <p:grpSpPr>
          <a:xfrm>
            <a:off x="1360370" y="1193967"/>
            <a:ext cx="2448425" cy="279379"/>
            <a:chOff x="1331635" y="343810"/>
            <a:chExt cx="3709027" cy="431546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BAF83931-4074-4481-B357-F02FB1293D91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50" t="-2393" r="57085" b="2393"/>
            <a:stretch/>
          </p:blipFill>
          <p:spPr bwMode="auto">
            <a:xfrm>
              <a:off x="3103158" y="367347"/>
              <a:ext cx="714255" cy="3029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64A9786F-A998-44C1-A8DD-977E0D900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1635" y="343810"/>
              <a:ext cx="1675164" cy="35001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9" name="Immagine 1" descr="image003">
              <a:extLst>
                <a:ext uri="{FF2B5EF4-FFF2-40B4-BE49-F238E27FC236}">
                  <a16:creationId xmlns:a16="http://schemas.microsoft.com/office/drawing/2014/main" id="{921E07FE-0037-4787-BE32-629965CB69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389" y="343810"/>
              <a:ext cx="963273" cy="43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062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4" name="Picture 2" descr="C:\Users\LucaChiara\AppData\Local\Microsoft\Windows\Temporary Internet Files\Content.Outlook\16SHEJJW\Schema_progetto__FU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9175" y="827509"/>
            <a:ext cx="4451377" cy="5868261"/>
          </a:xfrm>
          <a:prstGeom prst="rect">
            <a:avLst/>
          </a:prstGeom>
          <a:noFill/>
        </p:spPr>
      </p:pic>
      <p:pic>
        <p:nvPicPr>
          <p:cNvPr id="5" name="Picture 2" descr="C:\Users\LucaChiara\AppData\Local\Microsoft\Windows\Temporary Internet Files\Content.Outlook\16SHEJJW\Schema_progetto__FU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6056" y="1043533"/>
            <a:ext cx="4451377" cy="5868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872" y="755501"/>
            <a:ext cx="3311451" cy="234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368" y="899517"/>
            <a:ext cx="4234574" cy="564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840" y="3851845"/>
            <a:ext cx="3710298" cy="279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9940" y="4398074"/>
            <a:ext cx="2271076" cy="13725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580" y="1992641"/>
            <a:ext cx="2710436" cy="13300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3936" y="3508074"/>
            <a:ext cx="2331724" cy="1779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5368" y="1574297"/>
            <a:ext cx="2920740" cy="2190555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1AA0C499-AB91-4B57-AF56-021E42C06A41}"/>
              </a:ext>
            </a:extLst>
          </p:cNvPr>
          <p:cNvGrpSpPr/>
          <p:nvPr/>
        </p:nvGrpSpPr>
        <p:grpSpPr>
          <a:xfrm>
            <a:off x="1360370" y="1193967"/>
            <a:ext cx="2448425" cy="279379"/>
            <a:chOff x="1331635" y="343810"/>
            <a:chExt cx="3709027" cy="431546"/>
          </a:xfrm>
        </p:grpSpPr>
        <p:pic>
          <p:nvPicPr>
            <p:cNvPr id="11" name="Picture 1">
              <a:extLst>
                <a:ext uri="{FF2B5EF4-FFF2-40B4-BE49-F238E27FC236}">
                  <a16:creationId xmlns:a16="http://schemas.microsoft.com/office/drawing/2014/main" id="{9663D03E-ED77-46E8-829C-801AB7153A63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50" t="-2393" r="57085" b="2393"/>
            <a:stretch/>
          </p:blipFill>
          <p:spPr bwMode="auto">
            <a:xfrm>
              <a:off x="3103158" y="367347"/>
              <a:ext cx="714255" cy="3029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8B988F63-E368-4411-91EC-9978898F86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31635" y="343810"/>
              <a:ext cx="1675164" cy="35001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13" name="Immagine 1" descr="image003">
              <a:extLst>
                <a:ext uri="{FF2B5EF4-FFF2-40B4-BE49-F238E27FC236}">
                  <a16:creationId xmlns:a16="http://schemas.microsoft.com/office/drawing/2014/main" id="{C6C0DA3A-CEA1-4003-A23F-958F9C6831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389" y="343810"/>
              <a:ext cx="963273" cy="43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D6A8690-8ABB-4519-B5B8-8544B4985D76}"/>
              </a:ext>
            </a:extLst>
          </p:cNvPr>
          <p:cNvSpPr txBox="1"/>
          <p:nvPr/>
        </p:nvSpPr>
        <p:spPr>
          <a:xfrm>
            <a:off x="7907633" y="5998072"/>
            <a:ext cx="1928691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8 novembre 2019</a:t>
            </a:r>
          </a:p>
        </p:txBody>
      </p:sp>
      <p:pic>
        <p:nvPicPr>
          <p:cNvPr id="15" name="Picture 25">
            <a:extLst>
              <a:ext uri="{FF2B5EF4-FFF2-40B4-BE49-F238E27FC236}">
                <a16:creationId xmlns:a16="http://schemas.microsoft.com/office/drawing/2014/main" id="{3DF893AB-D847-4F5A-A184-A64E1E8317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729" y="2017655"/>
            <a:ext cx="340630" cy="347583"/>
          </a:xfrm>
          <a:prstGeom prst="rect">
            <a:avLst/>
          </a:prstGeom>
        </p:spPr>
      </p:pic>
      <p:pic>
        <p:nvPicPr>
          <p:cNvPr id="16" name="Picture 24">
            <a:extLst>
              <a:ext uri="{FF2B5EF4-FFF2-40B4-BE49-F238E27FC236}">
                <a16:creationId xmlns:a16="http://schemas.microsoft.com/office/drawing/2014/main" id="{55EFB302-2DD8-4E61-B0F1-AB955CE3BB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88" y="1992641"/>
            <a:ext cx="849172" cy="3356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5F0C8D4-E92E-4F2C-9CF6-69B9AD89FE0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6" b="33330"/>
          <a:stretch/>
        </p:blipFill>
        <p:spPr>
          <a:xfrm>
            <a:off x="7803369" y="2463993"/>
            <a:ext cx="1283911" cy="4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08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151880" y="1547589"/>
            <a:ext cx="8136904" cy="3737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L’ictus cerebrale si caratterizza per un improvviso deficit focale del sistema nervoso centrale, dovuto a un infarto, secondario ad una ostruzione arteriosclerotica od embolica di una vaso arterioso, o ad una emorragia, dovuta alla rottura di un vaso arterioso.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Si tratta di una malattia con alta prevalenza, circa il 1.7% nella popolazione generale e il 10-15% nella popolazione con più di 75 anni. 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La terapia attualmente più efficace, in caso di ictus ischemico dovuto ad occlusione arteriosa,  è la trombo lisi intravenosa o intra-arteriosa, con farmaci trombo litici, come gli attivatori tissutali del plasminogeno..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 Tale terapia, per essere realmente efficace, deve essere effettuata nelle prime 3 ore o anche nelle prime 4 ore e mezza, fino ad un massimo di 6 ore.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935856" y="755501"/>
            <a:ext cx="8208912" cy="5039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Il problema principale è effettuare una corretta diagnosi differenziale fra ictus ischemico ed emorragico, al fine di impostare una adeguata terapia.  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Il tempo fra la comparsa dei sintomi, il trasporto al Pronto Soccorso, il passaggio nella saletta medica, l’effettuazione di una TC encefalica, si dilata rapidamente e frequentemente il paziente riceve una diagnosi corretta dopo le 4,5 ore o dopo le 6 ore, quando una terapia trombo litica non può più essere effettuata, perché inefficace a causa della oramai avvenuta necrosi del tessuto cerebrale e per il rischio di complicanze. 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E’ molto importante effettuare una diagnosi corretta precoce, ed in particolare escludere, mediante una TC encefalica, una emorragia cerebrale, che è responsabile di circa il 15-20% di tutti gli ictus e che controindica assolutamente la effettuazione della terapia trombo litica.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La possibilità di potere effettuare una diagnosi differenziale precoce fra ictus ischemico e ictus emorragico è pertanto di cruciale rilevanza per impostare un corretto trattamento terapeutico.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007864" y="1907629"/>
            <a:ext cx="8280920" cy="425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Allo stato attuale, la ricerca sulla diagnostica a microonde dell’ictus è divisa in due filoni, identificabili nell’applicazione di metodi quantitativi o qualitativi. 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I metodi quantitativi mirano alla ricostruzione della distribuzione di parametri dielettrici del dominio d’investigazione. Le informazioni restituite da tali algoritmi permetterebbero una distinzione fra eventuale ictus ischemico o emorragico, in quanto questi due tipi sono caratterizzati da proprietà dielettriche distinte. 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La qualità grafica delle ricostruzioni ottenute è decisamente inferiore rispetto a quelle ottenibili con MRI o CT; in particolare riferimento a quest’ultima, i raggi X possiedono una lunghezza d’onda nel vuoto che va da 1 pm a 10 nm, mentre le microonde utilizzate nell’ambito in oggetto hanno lunghezze d’onda nel vuoto dell’ordine dei centimetri, con conseguente manifesta inferiorità della risoluzione.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I tempi di calcolo sono un altro punto critico di tali algoritmi.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1880" y="753871"/>
            <a:ext cx="8568952" cy="439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dirty="0">
                <a:solidFill>
                  <a:srgbClr val="000000"/>
                </a:solidFill>
              </a:rPr>
              <a:t>Stato dell'arte sulla diagnostica a microonde dell'ictus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19832" y="1043533"/>
            <a:ext cx="8496944" cy="2956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I metodi qualitativi non si pongono come obiettivo quello di restituire una ricostruzione dei parametri dielettrici ma un indicatore di carattere grafico/numerico sull’eventuale presenza di scatteratori (nel nostro caso, anomalie tissutali causate dall’ictus). 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pPr lvl="0"/>
            <a:r>
              <a:rPr lang="it-IT" dirty="0">
                <a:solidFill>
                  <a:schemeClr val="tx1"/>
                </a:solidFill>
              </a:rPr>
              <a:t>Sono basati su metodologie Feature Extraction: utilizzando metodi di machine learning o signal processing (ad es., trasformate wavelet) si mira ad indicare l’eventuale presenza di ictus e, in caso affermativo, di identificarne il tipo.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19832" y="827509"/>
            <a:ext cx="8136904" cy="5039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I. Bisio, A. Fedeli, F. Lavagetto, G. Luzzati, M. Pastorino, A. Randazzo, and E. Tavanti, “</a:t>
            </a:r>
            <a:r>
              <a:rPr lang="it-IT" b="1" dirty="0">
                <a:solidFill>
                  <a:schemeClr val="tx1"/>
                </a:solidFill>
              </a:rPr>
              <a:t>Hemorrhagic Brain Stroke Detection by using Microwaves: Preliminary Two-dimensional Reconstructions", </a:t>
            </a:r>
            <a:r>
              <a:rPr lang="it-IT" dirty="0">
                <a:solidFill>
                  <a:schemeClr val="tx1"/>
                </a:solidFill>
              </a:rPr>
              <a:t>IV Convegno Nazionale "Interazione tra Campi Elettromagnetici e Biosistemi" 4-6 Luglio 2016, Milano </a:t>
            </a:r>
          </a:p>
          <a:p>
            <a:pPr marL="342900" indent="-342900">
              <a:buFont typeface="Arial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I.Bisio</a:t>
            </a:r>
            <a:r>
              <a:rPr lang="en-US" dirty="0">
                <a:solidFill>
                  <a:schemeClr val="tx1"/>
                </a:solidFill>
              </a:rPr>
              <a:t>, A. </a:t>
            </a:r>
            <a:r>
              <a:rPr lang="en-US" dirty="0" err="1">
                <a:solidFill>
                  <a:schemeClr val="tx1"/>
                </a:solidFill>
              </a:rPr>
              <a:t>Fedeli</a:t>
            </a:r>
            <a:r>
              <a:rPr lang="en-US" dirty="0">
                <a:solidFill>
                  <a:schemeClr val="tx1"/>
                </a:solidFill>
              </a:rPr>
              <a:t>, F. Lavagetto, G. </a:t>
            </a:r>
            <a:r>
              <a:rPr lang="en-US" dirty="0" err="1">
                <a:solidFill>
                  <a:schemeClr val="tx1"/>
                </a:solidFill>
              </a:rPr>
              <a:t>Luzzati</a:t>
            </a:r>
            <a:r>
              <a:rPr lang="en-US" dirty="0">
                <a:solidFill>
                  <a:schemeClr val="tx1"/>
                </a:solidFill>
              </a:rPr>
              <a:t>, M. Pastorino, A. Randazzo, and E. </a:t>
            </a:r>
            <a:r>
              <a:rPr lang="en-US" dirty="0" err="1">
                <a:solidFill>
                  <a:schemeClr val="tx1"/>
                </a:solidFill>
              </a:rPr>
              <a:t>Tavanti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b="1" dirty="0">
                <a:solidFill>
                  <a:schemeClr val="tx1"/>
                </a:solidFill>
              </a:rPr>
              <a:t>Brain Stroke Detection by Microwave Imaging Systems: Preliminary Two-Dimensional Numerical Simulations”, </a:t>
            </a:r>
            <a:r>
              <a:rPr lang="en-US" dirty="0">
                <a:solidFill>
                  <a:schemeClr val="tx1"/>
                </a:solidFill>
              </a:rPr>
              <a:t>	2016 IEEE International Conference on Imaging Systems and Techniques (IST), </a:t>
            </a:r>
            <a:r>
              <a:rPr lang="en-US" dirty="0" err="1">
                <a:solidFill>
                  <a:schemeClr val="tx1"/>
                </a:solidFill>
              </a:rPr>
              <a:t>Chania</a:t>
            </a:r>
            <a:r>
              <a:rPr lang="en-US" dirty="0">
                <a:solidFill>
                  <a:schemeClr val="tx1"/>
                </a:solidFill>
              </a:rPr>
              <a:t>, Crete Island, Greece, October 4-6 2016.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I.Bisio, A. Fedeli, F.Lavagetto, M.Pastorino, A.Randazzo, A.Sciarrone, E.Tavanti, "</a:t>
            </a:r>
            <a:r>
              <a:rPr lang="it-IT" b="1" dirty="0">
                <a:solidFill>
                  <a:schemeClr val="tx1"/>
                </a:solidFill>
              </a:rPr>
              <a:t>A Numerical Study Concerning Brain Stroke Detection by Microwave Imaging Systems</a:t>
            </a:r>
            <a:r>
              <a:rPr lang="it-IT" dirty="0">
                <a:solidFill>
                  <a:schemeClr val="tx1"/>
                </a:solidFill>
              </a:rPr>
              <a:t>", Multimedia Tools and Applications , 2017, (accepted)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872" y="179437"/>
            <a:ext cx="3024336" cy="242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4328" y="251445"/>
            <a:ext cx="287699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3888" y="3419796"/>
            <a:ext cx="2880320" cy="230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540" y="3491805"/>
            <a:ext cx="2844108" cy="227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007864" y="2562441"/>
            <a:ext cx="8496944" cy="49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Fig. 12 </a:t>
            </a:r>
            <a:r>
              <a:rPr lang="en-US" sz="1400" dirty="0">
                <a:solidFill>
                  <a:schemeClr val="tx1"/>
                </a:solidFill>
              </a:rPr>
              <a:t>Distribution of the dielectric properties inside the investigation domain 𝐷 in the reference configuration: (a) relative dielectric permittivity; (b) electric conductivity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3848" y="5652045"/>
            <a:ext cx="7992888" cy="69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Fig. 13 </a:t>
            </a:r>
            <a:r>
              <a:rPr lang="en-US" sz="1400" dirty="0">
                <a:solidFill>
                  <a:schemeClr val="tx1"/>
                </a:solidFill>
              </a:rPr>
              <a:t>Reconstructed distribution of the difference between the model and the actual values of the dielectric properties inside the investigation domain, for the reference configuration: (a) differential relative dielectric permittivity; (b) differential </a:t>
            </a:r>
            <a:r>
              <a:rPr lang="it-IT" sz="1400" dirty="0">
                <a:solidFill>
                  <a:schemeClr val="tx1"/>
                </a:solidFill>
              </a:rPr>
              <a:t>electric conductivity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79437"/>
            <a:ext cx="6475730" cy="98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9850" y="1544638"/>
            <a:ext cx="1270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8050" y="2427288"/>
            <a:ext cx="1270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magine 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8850" y="2449513"/>
            <a:ext cx="1270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magine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58975" y="4321175"/>
            <a:ext cx="1270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magine 9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36925" y="4321175"/>
            <a:ext cx="1270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10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68850" y="4321175"/>
            <a:ext cx="1270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magine 1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73788" y="2452688"/>
            <a:ext cx="12684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magine 12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2200" y="4308475"/>
            <a:ext cx="1270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magine 13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27300" y="1495425"/>
            <a:ext cx="14843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magine 14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98575" y="3243263"/>
            <a:ext cx="1270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magine 15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01925" y="3230563"/>
            <a:ext cx="1270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magine 16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71588" y="4954588"/>
            <a:ext cx="13843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magine 17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93975" y="4999038"/>
            <a:ext cx="13843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magine 18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02088" y="3243263"/>
            <a:ext cx="1270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magine 19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958975" y="2427288"/>
            <a:ext cx="1270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magine 20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576888" y="3255963"/>
            <a:ext cx="12684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magine 21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069138" y="3221038"/>
            <a:ext cx="1270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magine 22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887788" y="4999038"/>
            <a:ext cx="13843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magine 23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435600" y="4879975"/>
            <a:ext cx="14097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magine 24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905250" y="1538288"/>
            <a:ext cx="1270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mmagine 25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011988" y="4999038"/>
            <a:ext cx="13827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magine 26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298575" y="5845175"/>
            <a:ext cx="1270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magine 27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660650" y="5845175"/>
            <a:ext cx="1270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magine 28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083050" y="5862638"/>
            <a:ext cx="1270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magine 29"/>
          <p:cNvPicPr>
            <a:picLocks noChangeAspect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502275" y="5862638"/>
            <a:ext cx="1270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Immagine 30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078663" y="5862638"/>
            <a:ext cx="1270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220" name="Picture 4" descr="https://appliedgo.net/media/perceptron/neur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848" y="971525"/>
            <a:ext cx="7620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6738" name="Picture 2" descr="https://www.codeproject.com/KB/dotnet/predictor/net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2240" y="179437"/>
            <a:ext cx="3682380" cy="2982728"/>
          </a:xfrm>
          <a:prstGeom prst="rect">
            <a:avLst/>
          </a:prstGeom>
          <a:noFill/>
        </p:spPr>
      </p:pic>
      <p:pic>
        <p:nvPicPr>
          <p:cNvPr id="116740" name="Picture 4" descr="http://www.hindawi.com/journals/jcse/2012/389690.fig.0011.jpg"/>
          <p:cNvPicPr>
            <a:picLocks noChangeAspect="1" noChangeArrowheads="1"/>
          </p:cNvPicPr>
          <p:nvPr/>
        </p:nvPicPr>
        <p:blipFill>
          <a:blip r:embed="rId5" cstate="print"/>
          <a:srcRect t="8873"/>
          <a:stretch>
            <a:fillRect/>
          </a:stretch>
        </p:blipFill>
        <p:spPr bwMode="auto">
          <a:xfrm>
            <a:off x="1367904" y="3347789"/>
            <a:ext cx="5715000" cy="3697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07975" y="6157913"/>
            <a:ext cx="95710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73463" y="2962523"/>
            <a:ext cx="30099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-822325" y="2908300"/>
            <a:ext cx="10972800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hangingPunct="1">
              <a:lnSpc>
                <a:spcPct val="93000"/>
              </a:lnSpc>
              <a:spcBef>
                <a:spcPts val="363"/>
              </a:spcBef>
              <a:buClrTx/>
              <a:buFontTx/>
              <a:buNone/>
            </a:pPr>
            <a:endParaRPr lang="en-US" altLang="it-IT" sz="2600" b="1">
              <a:solidFill>
                <a:srgbClr val="004586"/>
              </a:solidFill>
              <a:latin typeface="Times New Roman" panose="02020603050405020304" pitchFamily="18" charset="0"/>
            </a:endParaRPr>
          </a:p>
          <a:p>
            <a:pPr algn="ctr" hangingPunct="1">
              <a:lnSpc>
                <a:spcPct val="93000"/>
              </a:lnSpc>
              <a:spcBef>
                <a:spcPts val="363"/>
              </a:spcBef>
              <a:buClrTx/>
              <a:buFontTx/>
              <a:buNone/>
            </a:pPr>
            <a:endParaRPr lang="en-US" altLang="it-IT" sz="2200" b="1">
              <a:solidFill>
                <a:srgbClr val="004586"/>
              </a:solidFill>
              <a:latin typeface="Times New Roman" panose="02020603050405020304" pitchFamily="18" charset="0"/>
            </a:endParaRPr>
          </a:p>
          <a:p>
            <a:pPr algn="ctr" hangingPunct="1">
              <a:lnSpc>
                <a:spcPct val="93000"/>
              </a:lnSpc>
              <a:spcBef>
                <a:spcPts val="363"/>
              </a:spcBef>
              <a:buClrTx/>
              <a:buFontTx/>
              <a:buNone/>
            </a:pPr>
            <a:endParaRPr lang="en-US" altLang="it-IT" sz="2200" b="1">
              <a:solidFill>
                <a:srgbClr val="004586"/>
              </a:solidFill>
              <a:latin typeface="Times New Roman" panose="02020603050405020304" pitchFamily="18" charset="0"/>
            </a:endParaRPr>
          </a:p>
          <a:p>
            <a:pPr algn="ctr" hangingPunct="1">
              <a:lnSpc>
                <a:spcPct val="93000"/>
              </a:lnSpc>
              <a:spcBef>
                <a:spcPts val="363"/>
              </a:spcBef>
              <a:buClrTx/>
              <a:buFontTx/>
              <a:buNone/>
            </a:pPr>
            <a:endParaRPr lang="en-US" altLang="it-IT" sz="2200" b="1">
              <a:solidFill>
                <a:srgbClr val="004586"/>
              </a:solidFill>
              <a:latin typeface="Times New Roman" panose="02020603050405020304" pitchFamily="18" charset="0"/>
            </a:endParaRPr>
          </a:p>
          <a:p>
            <a:pPr algn="ctr" hangingPunct="1">
              <a:lnSpc>
                <a:spcPct val="93000"/>
              </a:lnSpc>
              <a:buClrTx/>
              <a:buFontTx/>
              <a:buNone/>
            </a:pPr>
            <a:endParaRPr lang="en-US" altLang="it-IT">
              <a:latin typeface="Times New Roman" panose="02020603050405020304" pitchFamily="18" charset="0"/>
            </a:endParaRPr>
          </a:p>
          <a:p>
            <a:pPr algn="ctr" hangingPunct="1">
              <a:lnSpc>
                <a:spcPct val="93000"/>
              </a:lnSpc>
              <a:buClrTx/>
              <a:buFontTx/>
              <a:buNone/>
            </a:pPr>
            <a:endParaRPr lang="en-US" altLang="it-IT">
              <a:latin typeface="Times New Roman" panose="02020603050405020304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03808" y="1259557"/>
            <a:ext cx="883443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>
              <a:lnSpc>
                <a:spcPct val="96000"/>
              </a:lnSpc>
            </a:pPr>
            <a:r>
              <a:rPr lang="en-US" altLang="it-IT" sz="2400" b="1" dirty="0">
                <a:solidFill>
                  <a:srgbClr val="0C426F"/>
                </a:solidFill>
                <a:latin typeface="Droid Sans" pitchFamily="32" charset="0"/>
              </a:rPr>
              <a:t>Smart Helmet for Early Stroke Diversification</a:t>
            </a:r>
            <a:r>
              <a:rPr lang="en-US" altLang="it-IT" b="1" dirty="0">
                <a:solidFill>
                  <a:srgbClr val="0C426F"/>
                </a:solidFill>
                <a:latin typeface="Droid Sans" pitchFamily="32" charset="0"/>
              </a:rPr>
              <a:t> </a:t>
            </a:r>
          </a:p>
          <a:p>
            <a:pPr>
              <a:lnSpc>
                <a:spcPct val="96000"/>
              </a:lnSpc>
            </a:pPr>
            <a:endParaRPr lang="en-US" altLang="it-IT" sz="2200" b="1" dirty="0">
              <a:solidFill>
                <a:srgbClr val="0C426F"/>
              </a:solidFill>
              <a:latin typeface="Droid Sans" pitchFamily="32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58763" y="2242244"/>
            <a:ext cx="9159875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/>
          <a:lstStyle>
            <a:lvl1pPr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marL="338138" algn="just">
              <a:lnSpc>
                <a:spcPct val="97000"/>
              </a:lnSpc>
              <a:spcAft>
                <a:spcPts val="1425"/>
              </a:spcAft>
            </a:pPr>
            <a:r>
              <a:rPr lang="en-US" altLang="it-IT" sz="2000" dirty="0">
                <a:solidFill>
                  <a:srgbClr val="0C426F"/>
                </a:solidFill>
                <a:latin typeface="Droid Sans" pitchFamily="32" charset="0"/>
                <a:cs typeface="WenQuanYi Zen Hei" charset="0"/>
              </a:rPr>
              <a:t>Wearable wireless </a:t>
            </a:r>
            <a:r>
              <a:rPr lang="en-US" altLang="it-IT" sz="2000" b="1" dirty="0">
                <a:solidFill>
                  <a:srgbClr val="0C426F"/>
                </a:solidFill>
                <a:latin typeface="Droid Sans" pitchFamily="32" charset="0"/>
                <a:cs typeface="WenQuanYi Zen Hei" charset="0"/>
              </a:rPr>
              <a:t>Smart Helmet</a:t>
            </a:r>
            <a:r>
              <a:rPr lang="en-US" altLang="it-IT" sz="2000" dirty="0">
                <a:solidFill>
                  <a:srgbClr val="0C426F"/>
                </a:solidFill>
                <a:latin typeface="Droid Sans" pitchFamily="32" charset="0"/>
                <a:cs typeface="WenQuanYi Zen Hei" charset="0"/>
              </a:rPr>
              <a:t> though to be “locally” employed (ambulances, patient's home);</a:t>
            </a:r>
          </a:p>
          <a:p>
            <a:pPr marL="338138" algn="just">
              <a:lnSpc>
                <a:spcPct val="100000"/>
              </a:lnSpc>
            </a:pPr>
            <a:r>
              <a:rPr lang="en-US" altLang="it-IT" sz="2000" b="1" dirty="0">
                <a:solidFill>
                  <a:srgbClr val="0C426F"/>
                </a:solidFill>
                <a:latin typeface="Droid Sans" pitchFamily="32" charset="0"/>
                <a:cs typeface="WenQuanYi Zen Hei" charset="0"/>
              </a:rPr>
              <a:t>Main objective: </a:t>
            </a:r>
            <a:r>
              <a:rPr lang="en-US" altLang="it-IT" sz="2000" dirty="0">
                <a:solidFill>
                  <a:srgbClr val="0C426F"/>
                </a:solidFill>
                <a:latin typeface="Droid Sans" pitchFamily="32" charset="0"/>
                <a:cs typeface="WenQuanYi Zen Hei" charset="0"/>
              </a:rPr>
              <a:t>early stroke detection: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01613" y="3720951"/>
            <a:ext cx="7223125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/>
          <a:lstStyle>
            <a:lvl1pPr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 marL="985838" indent="-215900"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marL="338138" algn="just">
              <a:lnSpc>
                <a:spcPct val="97000"/>
              </a:lnSpc>
              <a:spcAft>
                <a:spcPts val="1013"/>
              </a:spcAft>
            </a:pPr>
            <a:r>
              <a:rPr lang="en-US" altLang="it-IT" dirty="0">
                <a:solidFill>
                  <a:srgbClr val="0C426F"/>
                </a:solidFill>
                <a:latin typeface="Droid Sans" pitchFamily="32" charset="0"/>
                <a:cs typeface="WenQuanYi Zen Hei" charset="0"/>
              </a:rPr>
              <a:t>It employs N=30 antennas transmitting at 1[GHz] at 27 </a:t>
            </a:r>
            <a:r>
              <a:rPr lang="en-US" altLang="it-IT" dirty="0" err="1">
                <a:solidFill>
                  <a:srgbClr val="0C426F"/>
                </a:solidFill>
                <a:latin typeface="Droid Sans" pitchFamily="32" charset="0"/>
                <a:cs typeface="WenQuanYi Zen Hei" charset="0"/>
              </a:rPr>
              <a:t>dBm</a:t>
            </a:r>
            <a:r>
              <a:rPr lang="en-US" altLang="it-IT" dirty="0">
                <a:solidFill>
                  <a:srgbClr val="0C426F"/>
                </a:solidFill>
                <a:latin typeface="Droid Sans" pitchFamily="32" charset="0"/>
                <a:cs typeface="WenQuanYi Zen Hei" charset="0"/>
              </a:rPr>
              <a:t>:</a:t>
            </a:r>
          </a:p>
          <a:p>
            <a:pPr lvl="2" algn="just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en-US" altLang="it-IT" dirty="0">
                <a:solidFill>
                  <a:srgbClr val="0C426F"/>
                </a:solidFill>
                <a:latin typeface="Droid Sans" pitchFamily="32" charset="0"/>
                <a:cs typeface="WenQuanYi Zen Hei" charset="0"/>
              </a:rPr>
              <a:t>1 antenna TX, N-1 antennas RX;</a:t>
            </a:r>
          </a:p>
          <a:p>
            <a:pPr lvl="2" algn="just">
              <a:lnSpc>
                <a:spcPct val="100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it-IT" b="1" dirty="0">
                <a:solidFill>
                  <a:srgbClr val="0C426F"/>
                </a:solidFill>
                <a:latin typeface="Droid Sans" pitchFamily="32" charset="0"/>
                <a:cs typeface="WenQuanYi Zen Hei" charset="0"/>
              </a:rPr>
              <a:t>Magnitude and phase</a:t>
            </a:r>
            <a:r>
              <a:rPr lang="en-US" altLang="it-IT" dirty="0">
                <a:solidFill>
                  <a:srgbClr val="0C426F"/>
                </a:solidFill>
                <a:latin typeface="Droid Sans" pitchFamily="32" charset="0"/>
                <a:cs typeface="WenQuanYi Zen Hei" charset="0"/>
              </a:rPr>
              <a:t> of </a:t>
            </a:r>
            <a:r>
              <a:rPr lang="en-US" altLang="it-IT" dirty="0" err="1">
                <a:solidFill>
                  <a:srgbClr val="0C426F"/>
                </a:solidFill>
                <a:latin typeface="Droid Sans" pitchFamily="32" charset="0"/>
                <a:cs typeface="WenQuanYi Zen Hei" charset="0"/>
              </a:rPr>
              <a:t>ElectroMagnetic</a:t>
            </a:r>
            <a:r>
              <a:rPr lang="en-US" altLang="it-IT" dirty="0">
                <a:solidFill>
                  <a:srgbClr val="0C426F"/>
                </a:solidFill>
                <a:latin typeface="Droid Sans" pitchFamily="32" charset="0"/>
                <a:cs typeface="WenQuanYi Zen Hei" charset="0"/>
              </a:rPr>
              <a:t> (EM) sinusoidal </a:t>
            </a:r>
          </a:p>
          <a:p>
            <a:pPr lvl="2" algn="just">
              <a:lnSpc>
                <a:spcPts val="713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US" altLang="it-IT" dirty="0">
                <a:solidFill>
                  <a:srgbClr val="0C426F"/>
                </a:solidFill>
                <a:latin typeface="Droid Sans" pitchFamily="32" charset="0"/>
                <a:cs typeface="WenQuanYi Zen Hei" charset="0"/>
              </a:rPr>
              <a:t>signals acquired;</a:t>
            </a:r>
          </a:p>
          <a:p>
            <a:pPr marL="338138" algn="just">
              <a:lnSpc>
                <a:spcPct val="97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altLang="it-IT" dirty="0">
              <a:solidFill>
                <a:srgbClr val="0C426F"/>
              </a:solidFill>
              <a:latin typeface="Droid Sans" pitchFamily="32" charset="0"/>
              <a:cs typeface="WenQuanYi Zen Hei" charset="0"/>
            </a:endParaRPr>
          </a:p>
          <a:p>
            <a:pPr marL="338138" algn="just">
              <a:lnSpc>
                <a:spcPct val="97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altLang="it-IT" dirty="0">
              <a:solidFill>
                <a:srgbClr val="0C426F"/>
              </a:solidFill>
              <a:latin typeface="Droid Sans" pitchFamily="32" charset="0"/>
              <a:cs typeface="WenQuanYi Zen Hei" charset="0"/>
            </a:endParaRPr>
          </a:p>
          <a:p>
            <a:pPr marL="338138" algn="just">
              <a:lnSpc>
                <a:spcPct val="97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altLang="it-IT" dirty="0">
              <a:solidFill>
                <a:srgbClr val="0C426F"/>
              </a:solidFill>
              <a:latin typeface="Droid Sans" pitchFamily="32" charset="0"/>
              <a:cs typeface="WenQuanYi Zen Hei" charset="0"/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032" y="2627709"/>
            <a:ext cx="18288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810496" y="4787949"/>
            <a:ext cx="54864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marL="338138"/>
            <a:r>
              <a:rPr lang="en-US" altLang="it-IT" dirty="0">
                <a:solidFill>
                  <a:srgbClr val="0C426F"/>
                </a:solidFill>
                <a:latin typeface="Droid Sans" pitchFamily="32" charset="0"/>
                <a:cs typeface="WenQuanYi Zen Hei" charset="0"/>
              </a:rPr>
              <a:t>The final decision (Healthy / Stroke) is taken by exploiting a 2-layer Neural Network;</a:t>
            </a:r>
          </a:p>
          <a:p>
            <a:pPr marL="338138">
              <a:lnSpc>
                <a:spcPct val="141000"/>
              </a:lnSpc>
            </a:pPr>
            <a:r>
              <a:rPr lang="en-US" altLang="it-IT" dirty="0">
                <a:solidFill>
                  <a:srgbClr val="0C426F"/>
                </a:solidFill>
                <a:latin typeface="Droid Sans" pitchFamily="32" charset="0"/>
                <a:cs typeface="WenQuanYi Zen Hei" charset="0"/>
              </a:rPr>
              <a:t>Two brain models tested: ZUBAL and AUSTIN;</a:t>
            </a:r>
          </a:p>
          <a:p>
            <a:pPr marL="338138">
              <a:lnSpc>
                <a:spcPct val="141000"/>
              </a:lnSpc>
            </a:pPr>
            <a:r>
              <a:rPr lang="en-US" altLang="it-IT" dirty="0">
                <a:solidFill>
                  <a:srgbClr val="0C426F"/>
                </a:solidFill>
                <a:latin typeface="Droid Sans" pitchFamily="32" charset="0"/>
                <a:cs typeface="WenQuanYi Zen Hei" charset="0"/>
              </a:rPr>
              <a:t>Preliminary results:</a:t>
            </a:r>
          </a:p>
          <a:p>
            <a:pPr marL="338138"/>
            <a:r>
              <a:rPr lang="en-US" altLang="it-IT" dirty="0">
                <a:solidFill>
                  <a:srgbClr val="0C426F"/>
                </a:solidFill>
                <a:latin typeface="Droid Sans" pitchFamily="32" charset="0"/>
                <a:cs typeface="WenQuanYi Zen Hei" charset="0"/>
              </a:rPr>
              <a:t>		Ictus size[m]: [0.01 – 0.04]</a:t>
            </a:r>
          </a:p>
          <a:p>
            <a:pPr marL="338138"/>
            <a:r>
              <a:rPr lang="en-US" altLang="it-IT" dirty="0">
                <a:solidFill>
                  <a:srgbClr val="0C426F"/>
                </a:solidFill>
                <a:latin typeface="Droid Sans" pitchFamily="32" charset="0"/>
                <a:cs typeface="WenQuanYi Zen Hei" charset="0"/>
              </a:rPr>
              <a:t>		Accuracy: &gt; 80%</a:t>
            </a:r>
          </a:p>
          <a:p>
            <a:pPr marL="338138"/>
            <a:r>
              <a:rPr lang="en-US" altLang="it-IT" dirty="0"/>
              <a:t>		</a:t>
            </a: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0" y="4950221"/>
            <a:ext cx="3657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12" name="Line 16"/>
          <p:cNvSpPr>
            <a:spLocks noChangeShapeType="1"/>
          </p:cNvSpPr>
          <p:nvPr/>
        </p:nvSpPr>
        <p:spPr bwMode="auto">
          <a:xfrm flipV="1">
            <a:off x="5040312" y="2835473"/>
            <a:ext cx="877888" cy="368300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5040312" y="3234630"/>
            <a:ext cx="877888" cy="257175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5184328" y="2664469"/>
            <a:ext cx="317341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/>
          <a:lstStyle>
            <a:lvl1pPr>
              <a:tabLst>
                <a:tab pos="985838" algn="l"/>
                <a:tab pos="1098550" algn="l"/>
                <a:tab pos="1555750" algn="l"/>
                <a:tab pos="2012950" algn="l"/>
                <a:tab pos="2470150" algn="l"/>
                <a:tab pos="2927350" algn="l"/>
                <a:tab pos="3384550" algn="l"/>
                <a:tab pos="3841750" algn="l"/>
                <a:tab pos="4298950" algn="l"/>
                <a:tab pos="4756150" algn="l"/>
                <a:tab pos="5213350" algn="l"/>
                <a:tab pos="5670550" algn="l"/>
                <a:tab pos="6127750" algn="l"/>
                <a:tab pos="6584950" algn="l"/>
                <a:tab pos="7042150" algn="l"/>
                <a:tab pos="7499350" algn="l"/>
                <a:tab pos="7956550" algn="l"/>
                <a:tab pos="8413750" algn="l"/>
                <a:tab pos="8870950" algn="l"/>
                <a:tab pos="9328150" algn="l"/>
                <a:tab pos="9785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985838" algn="l"/>
                <a:tab pos="1098550" algn="l"/>
                <a:tab pos="1555750" algn="l"/>
                <a:tab pos="2012950" algn="l"/>
                <a:tab pos="2470150" algn="l"/>
                <a:tab pos="2927350" algn="l"/>
                <a:tab pos="3384550" algn="l"/>
                <a:tab pos="3841750" algn="l"/>
                <a:tab pos="4298950" algn="l"/>
                <a:tab pos="4756150" algn="l"/>
                <a:tab pos="5213350" algn="l"/>
                <a:tab pos="5670550" algn="l"/>
                <a:tab pos="6127750" algn="l"/>
                <a:tab pos="6584950" algn="l"/>
                <a:tab pos="7042150" algn="l"/>
                <a:tab pos="7499350" algn="l"/>
                <a:tab pos="7956550" algn="l"/>
                <a:tab pos="8413750" algn="l"/>
                <a:tab pos="8870950" algn="l"/>
                <a:tab pos="9328150" algn="l"/>
                <a:tab pos="9785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 marL="985838" indent="-215900">
              <a:tabLst>
                <a:tab pos="985838" algn="l"/>
                <a:tab pos="1098550" algn="l"/>
                <a:tab pos="1555750" algn="l"/>
                <a:tab pos="2012950" algn="l"/>
                <a:tab pos="2470150" algn="l"/>
                <a:tab pos="2927350" algn="l"/>
                <a:tab pos="3384550" algn="l"/>
                <a:tab pos="3841750" algn="l"/>
                <a:tab pos="4298950" algn="l"/>
                <a:tab pos="4756150" algn="l"/>
                <a:tab pos="5213350" algn="l"/>
                <a:tab pos="5670550" algn="l"/>
                <a:tab pos="6127750" algn="l"/>
                <a:tab pos="6584950" algn="l"/>
                <a:tab pos="7042150" algn="l"/>
                <a:tab pos="7499350" algn="l"/>
                <a:tab pos="7956550" algn="l"/>
                <a:tab pos="8413750" algn="l"/>
                <a:tab pos="8870950" algn="l"/>
                <a:tab pos="9328150" algn="l"/>
                <a:tab pos="9785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985838" algn="l"/>
                <a:tab pos="1098550" algn="l"/>
                <a:tab pos="1555750" algn="l"/>
                <a:tab pos="2012950" algn="l"/>
                <a:tab pos="2470150" algn="l"/>
                <a:tab pos="2927350" algn="l"/>
                <a:tab pos="3384550" algn="l"/>
                <a:tab pos="3841750" algn="l"/>
                <a:tab pos="4298950" algn="l"/>
                <a:tab pos="4756150" algn="l"/>
                <a:tab pos="5213350" algn="l"/>
                <a:tab pos="5670550" algn="l"/>
                <a:tab pos="6127750" algn="l"/>
                <a:tab pos="6584950" algn="l"/>
                <a:tab pos="7042150" algn="l"/>
                <a:tab pos="7499350" algn="l"/>
                <a:tab pos="7956550" algn="l"/>
                <a:tab pos="8413750" algn="l"/>
                <a:tab pos="8870950" algn="l"/>
                <a:tab pos="9328150" algn="l"/>
                <a:tab pos="9785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985838" algn="l"/>
                <a:tab pos="1098550" algn="l"/>
                <a:tab pos="1555750" algn="l"/>
                <a:tab pos="2012950" algn="l"/>
                <a:tab pos="2470150" algn="l"/>
                <a:tab pos="2927350" algn="l"/>
                <a:tab pos="3384550" algn="l"/>
                <a:tab pos="3841750" algn="l"/>
                <a:tab pos="4298950" algn="l"/>
                <a:tab pos="4756150" algn="l"/>
                <a:tab pos="5213350" algn="l"/>
                <a:tab pos="5670550" algn="l"/>
                <a:tab pos="6127750" algn="l"/>
                <a:tab pos="6584950" algn="l"/>
                <a:tab pos="7042150" algn="l"/>
                <a:tab pos="7499350" algn="l"/>
                <a:tab pos="7956550" algn="l"/>
                <a:tab pos="8413750" algn="l"/>
                <a:tab pos="8870950" algn="l"/>
                <a:tab pos="9328150" algn="l"/>
                <a:tab pos="9785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5838" algn="l"/>
                <a:tab pos="1098550" algn="l"/>
                <a:tab pos="1555750" algn="l"/>
                <a:tab pos="2012950" algn="l"/>
                <a:tab pos="2470150" algn="l"/>
                <a:tab pos="2927350" algn="l"/>
                <a:tab pos="3384550" algn="l"/>
                <a:tab pos="3841750" algn="l"/>
                <a:tab pos="4298950" algn="l"/>
                <a:tab pos="4756150" algn="l"/>
                <a:tab pos="5213350" algn="l"/>
                <a:tab pos="5670550" algn="l"/>
                <a:tab pos="6127750" algn="l"/>
                <a:tab pos="6584950" algn="l"/>
                <a:tab pos="7042150" algn="l"/>
                <a:tab pos="7499350" algn="l"/>
                <a:tab pos="7956550" algn="l"/>
                <a:tab pos="8413750" algn="l"/>
                <a:tab pos="8870950" algn="l"/>
                <a:tab pos="9328150" algn="l"/>
                <a:tab pos="9785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5838" algn="l"/>
                <a:tab pos="1098550" algn="l"/>
                <a:tab pos="1555750" algn="l"/>
                <a:tab pos="2012950" algn="l"/>
                <a:tab pos="2470150" algn="l"/>
                <a:tab pos="2927350" algn="l"/>
                <a:tab pos="3384550" algn="l"/>
                <a:tab pos="3841750" algn="l"/>
                <a:tab pos="4298950" algn="l"/>
                <a:tab pos="4756150" algn="l"/>
                <a:tab pos="5213350" algn="l"/>
                <a:tab pos="5670550" algn="l"/>
                <a:tab pos="6127750" algn="l"/>
                <a:tab pos="6584950" algn="l"/>
                <a:tab pos="7042150" algn="l"/>
                <a:tab pos="7499350" algn="l"/>
                <a:tab pos="7956550" algn="l"/>
                <a:tab pos="8413750" algn="l"/>
                <a:tab pos="8870950" algn="l"/>
                <a:tab pos="9328150" algn="l"/>
                <a:tab pos="9785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5838" algn="l"/>
                <a:tab pos="1098550" algn="l"/>
                <a:tab pos="1555750" algn="l"/>
                <a:tab pos="2012950" algn="l"/>
                <a:tab pos="2470150" algn="l"/>
                <a:tab pos="2927350" algn="l"/>
                <a:tab pos="3384550" algn="l"/>
                <a:tab pos="3841750" algn="l"/>
                <a:tab pos="4298950" algn="l"/>
                <a:tab pos="4756150" algn="l"/>
                <a:tab pos="5213350" algn="l"/>
                <a:tab pos="5670550" algn="l"/>
                <a:tab pos="6127750" algn="l"/>
                <a:tab pos="6584950" algn="l"/>
                <a:tab pos="7042150" algn="l"/>
                <a:tab pos="7499350" algn="l"/>
                <a:tab pos="7956550" algn="l"/>
                <a:tab pos="8413750" algn="l"/>
                <a:tab pos="8870950" algn="l"/>
                <a:tab pos="9328150" algn="l"/>
                <a:tab pos="9785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5838" algn="l"/>
                <a:tab pos="1098550" algn="l"/>
                <a:tab pos="1555750" algn="l"/>
                <a:tab pos="2012950" algn="l"/>
                <a:tab pos="2470150" algn="l"/>
                <a:tab pos="2927350" algn="l"/>
                <a:tab pos="3384550" algn="l"/>
                <a:tab pos="3841750" algn="l"/>
                <a:tab pos="4298950" algn="l"/>
                <a:tab pos="4756150" algn="l"/>
                <a:tab pos="5213350" algn="l"/>
                <a:tab pos="5670550" algn="l"/>
                <a:tab pos="6127750" algn="l"/>
                <a:tab pos="6584950" algn="l"/>
                <a:tab pos="7042150" algn="l"/>
                <a:tab pos="7499350" algn="l"/>
                <a:tab pos="7956550" algn="l"/>
                <a:tab pos="8413750" algn="l"/>
                <a:tab pos="8870950" algn="l"/>
                <a:tab pos="9328150" algn="l"/>
                <a:tab pos="9785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lvl="2" algn="just">
              <a:lnSpc>
                <a:spcPct val="100000"/>
              </a:lnSpc>
              <a:buSzPct val="45000"/>
              <a:buFont typeface="Wingdings" panose="05000000000000000000" pitchFamily="2" charset="2"/>
              <a:buNone/>
            </a:pPr>
            <a:r>
              <a:rPr lang="en-US" altLang="it-IT" sz="2000" dirty="0" err="1">
                <a:solidFill>
                  <a:srgbClr val="0C426F"/>
                </a:solidFill>
                <a:latin typeface="Droid Sans" pitchFamily="32" charset="0"/>
                <a:cs typeface="WenQuanYi Zen Hei" charset="0"/>
              </a:rPr>
              <a:t>Emorragic</a:t>
            </a:r>
            <a:r>
              <a:rPr lang="en-US" altLang="it-IT" sz="2000" dirty="0">
                <a:solidFill>
                  <a:srgbClr val="0C426F"/>
                </a:solidFill>
                <a:latin typeface="Droid Sans" pitchFamily="32" charset="0"/>
                <a:cs typeface="WenQuanYi Zen Hei" charset="0"/>
              </a:rPr>
              <a:t> stroke;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5184328" y="3312541"/>
            <a:ext cx="302736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/>
          <a:lstStyle>
            <a:lvl1pPr>
              <a:tabLst>
                <a:tab pos="985838" algn="l"/>
                <a:tab pos="1098550" algn="l"/>
                <a:tab pos="1555750" algn="l"/>
                <a:tab pos="2012950" algn="l"/>
                <a:tab pos="2470150" algn="l"/>
                <a:tab pos="2927350" algn="l"/>
                <a:tab pos="3384550" algn="l"/>
                <a:tab pos="3841750" algn="l"/>
                <a:tab pos="4298950" algn="l"/>
                <a:tab pos="4756150" algn="l"/>
                <a:tab pos="5213350" algn="l"/>
                <a:tab pos="5670550" algn="l"/>
                <a:tab pos="6127750" algn="l"/>
                <a:tab pos="6584950" algn="l"/>
                <a:tab pos="7042150" algn="l"/>
                <a:tab pos="7499350" algn="l"/>
                <a:tab pos="7956550" algn="l"/>
                <a:tab pos="8413750" algn="l"/>
                <a:tab pos="8870950" algn="l"/>
                <a:tab pos="9328150" algn="l"/>
                <a:tab pos="9785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985838" algn="l"/>
                <a:tab pos="1098550" algn="l"/>
                <a:tab pos="1555750" algn="l"/>
                <a:tab pos="2012950" algn="l"/>
                <a:tab pos="2470150" algn="l"/>
                <a:tab pos="2927350" algn="l"/>
                <a:tab pos="3384550" algn="l"/>
                <a:tab pos="3841750" algn="l"/>
                <a:tab pos="4298950" algn="l"/>
                <a:tab pos="4756150" algn="l"/>
                <a:tab pos="5213350" algn="l"/>
                <a:tab pos="5670550" algn="l"/>
                <a:tab pos="6127750" algn="l"/>
                <a:tab pos="6584950" algn="l"/>
                <a:tab pos="7042150" algn="l"/>
                <a:tab pos="7499350" algn="l"/>
                <a:tab pos="7956550" algn="l"/>
                <a:tab pos="8413750" algn="l"/>
                <a:tab pos="8870950" algn="l"/>
                <a:tab pos="9328150" algn="l"/>
                <a:tab pos="9785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 marL="985838" indent="-215900">
              <a:tabLst>
                <a:tab pos="985838" algn="l"/>
                <a:tab pos="1098550" algn="l"/>
                <a:tab pos="1555750" algn="l"/>
                <a:tab pos="2012950" algn="l"/>
                <a:tab pos="2470150" algn="l"/>
                <a:tab pos="2927350" algn="l"/>
                <a:tab pos="3384550" algn="l"/>
                <a:tab pos="3841750" algn="l"/>
                <a:tab pos="4298950" algn="l"/>
                <a:tab pos="4756150" algn="l"/>
                <a:tab pos="5213350" algn="l"/>
                <a:tab pos="5670550" algn="l"/>
                <a:tab pos="6127750" algn="l"/>
                <a:tab pos="6584950" algn="l"/>
                <a:tab pos="7042150" algn="l"/>
                <a:tab pos="7499350" algn="l"/>
                <a:tab pos="7956550" algn="l"/>
                <a:tab pos="8413750" algn="l"/>
                <a:tab pos="8870950" algn="l"/>
                <a:tab pos="9328150" algn="l"/>
                <a:tab pos="9785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985838" algn="l"/>
                <a:tab pos="1098550" algn="l"/>
                <a:tab pos="1555750" algn="l"/>
                <a:tab pos="2012950" algn="l"/>
                <a:tab pos="2470150" algn="l"/>
                <a:tab pos="2927350" algn="l"/>
                <a:tab pos="3384550" algn="l"/>
                <a:tab pos="3841750" algn="l"/>
                <a:tab pos="4298950" algn="l"/>
                <a:tab pos="4756150" algn="l"/>
                <a:tab pos="5213350" algn="l"/>
                <a:tab pos="5670550" algn="l"/>
                <a:tab pos="6127750" algn="l"/>
                <a:tab pos="6584950" algn="l"/>
                <a:tab pos="7042150" algn="l"/>
                <a:tab pos="7499350" algn="l"/>
                <a:tab pos="7956550" algn="l"/>
                <a:tab pos="8413750" algn="l"/>
                <a:tab pos="8870950" algn="l"/>
                <a:tab pos="9328150" algn="l"/>
                <a:tab pos="9785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985838" algn="l"/>
                <a:tab pos="1098550" algn="l"/>
                <a:tab pos="1555750" algn="l"/>
                <a:tab pos="2012950" algn="l"/>
                <a:tab pos="2470150" algn="l"/>
                <a:tab pos="2927350" algn="l"/>
                <a:tab pos="3384550" algn="l"/>
                <a:tab pos="3841750" algn="l"/>
                <a:tab pos="4298950" algn="l"/>
                <a:tab pos="4756150" algn="l"/>
                <a:tab pos="5213350" algn="l"/>
                <a:tab pos="5670550" algn="l"/>
                <a:tab pos="6127750" algn="l"/>
                <a:tab pos="6584950" algn="l"/>
                <a:tab pos="7042150" algn="l"/>
                <a:tab pos="7499350" algn="l"/>
                <a:tab pos="7956550" algn="l"/>
                <a:tab pos="8413750" algn="l"/>
                <a:tab pos="8870950" algn="l"/>
                <a:tab pos="9328150" algn="l"/>
                <a:tab pos="9785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5838" algn="l"/>
                <a:tab pos="1098550" algn="l"/>
                <a:tab pos="1555750" algn="l"/>
                <a:tab pos="2012950" algn="l"/>
                <a:tab pos="2470150" algn="l"/>
                <a:tab pos="2927350" algn="l"/>
                <a:tab pos="3384550" algn="l"/>
                <a:tab pos="3841750" algn="l"/>
                <a:tab pos="4298950" algn="l"/>
                <a:tab pos="4756150" algn="l"/>
                <a:tab pos="5213350" algn="l"/>
                <a:tab pos="5670550" algn="l"/>
                <a:tab pos="6127750" algn="l"/>
                <a:tab pos="6584950" algn="l"/>
                <a:tab pos="7042150" algn="l"/>
                <a:tab pos="7499350" algn="l"/>
                <a:tab pos="7956550" algn="l"/>
                <a:tab pos="8413750" algn="l"/>
                <a:tab pos="8870950" algn="l"/>
                <a:tab pos="9328150" algn="l"/>
                <a:tab pos="9785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5838" algn="l"/>
                <a:tab pos="1098550" algn="l"/>
                <a:tab pos="1555750" algn="l"/>
                <a:tab pos="2012950" algn="l"/>
                <a:tab pos="2470150" algn="l"/>
                <a:tab pos="2927350" algn="l"/>
                <a:tab pos="3384550" algn="l"/>
                <a:tab pos="3841750" algn="l"/>
                <a:tab pos="4298950" algn="l"/>
                <a:tab pos="4756150" algn="l"/>
                <a:tab pos="5213350" algn="l"/>
                <a:tab pos="5670550" algn="l"/>
                <a:tab pos="6127750" algn="l"/>
                <a:tab pos="6584950" algn="l"/>
                <a:tab pos="7042150" algn="l"/>
                <a:tab pos="7499350" algn="l"/>
                <a:tab pos="7956550" algn="l"/>
                <a:tab pos="8413750" algn="l"/>
                <a:tab pos="8870950" algn="l"/>
                <a:tab pos="9328150" algn="l"/>
                <a:tab pos="9785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5838" algn="l"/>
                <a:tab pos="1098550" algn="l"/>
                <a:tab pos="1555750" algn="l"/>
                <a:tab pos="2012950" algn="l"/>
                <a:tab pos="2470150" algn="l"/>
                <a:tab pos="2927350" algn="l"/>
                <a:tab pos="3384550" algn="l"/>
                <a:tab pos="3841750" algn="l"/>
                <a:tab pos="4298950" algn="l"/>
                <a:tab pos="4756150" algn="l"/>
                <a:tab pos="5213350" algn="l"/>
                <a:tab pos="5670550" algn="l"/>
                <a:tab pos="6127750" algn="l"/>
                <a:tab pos="6584950" algn="l"/>
                <a:tab pos="7042150" algn="l"/>
                <a:tab pos="7499350" algn="l"/>
                <a:tab pos="7956550" algn="l"/>
                <a:tab pos="8413750" algn="l"/>
                <a:tab pos="8870950" algn="l"/>
                <a:tab pos="9328150" algn="l"/>
                <a:tab pos="9785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85838" algn="l"/>
                <a:tab pos="1098550" algn="l"/>
                <a:tab pos="1555750" algn="l"/>
                <a:tab pos="2012950" algn="l"/>
                <a:tab pos="2470150" algn="l"/>
                <a:tab pos="2927350" algn="l"/>
                <a:tab pos="3384550" algn="l"/>
                <a:tab pos="3841750" algn="l"/>
                <a:tab pos="4298950" algn="l"/>
                <a:tab pos="4756150" algn="l"/>
                <a:tab pos="5213350" algn="l"/>
                <a:tab pos="5670550" algn="l"/>
                <a:tab pos="6127750" algn="l"/>
                <a:tab pos="6584950" algn="l"/>
                <a:tab pos="7042150" algn="l"/>
                <a:tab pos="7499350" algn="l"/>
                <a:tab pos="7956550" algn="l"/>
                <a:tab pos="8413750" algn="l"/>
                <a:tab pos="8870950" algn="l"/>
                <a:tab pos="9328150" algn="l"/>
                <a:tab pos="97853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lvl="2" algn="just">
              <a:lnSpc>
                <a:spcPct val="100000"/>
              </a:lnSpc>
              <a:buSzPct val="45000"/>
              <a:buFont typeface="Wingdings" panose="05000000000000000000" pitchFamily="2" charset="2"/>
              <a:buNone/>
            </a:pPr>
            <a:r>
              <a:rPr lang="en-US" altLang="it-IT" sz="2000" dirty="0">
                <a:solidFill>
                  <a:srgbClr val="0C426F"/>
                </a:solidFill>
                <a:latin typeface="Droid Sans" pitchFamily="32" charset="0"/>
                <a:cs typeface="WenQuanYi Zen Hei" charset="0"/>
              </a:rPr>
              <a:t>Ischemic stroke;</a:t>
            </a:r>
          </a:p>
        </p:txBody>
      </p:sp>
      <p:pic>
        <p:nvPicPr>
          <p:cNvPr id="22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79437"/>
            <a:ext cx="6475730" cy="98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08733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99952" y="1331565"/>
            <a:ext cx="6516464" cy="4752528"/>
            <a:chOff x="971600" y="124042"/>
            <a:chExt cx="7848872" cy="6050554"/>
          </a:xfrm>
        </p:grpSpPr>
        <p:pic>
          <p:nvPicPr>
            <p:cNvPr id="8" name="Picture 2" descr="Risultati immagini per testa uma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140295"/>
              <a:ext cx="6497818" cy="4880993"/>
            </a:xfrm>
            <a:prstGeom prst="rect">
              <a:avLst/>
            </a:prstGeom>
            <a:noFill/>
          </p:spPr>
        </p:pic>
        <p:sp>
          <p:nvSpPr>
            <p:cNvPr id="9" name="Oval 8"/>
            <p:cNvSpPr/>
            <p:nvPr/>
          </p:nvSpPr>
          <p:spPr>
            <a:xfrm>
              <a:off x="1979712" y="2436439"/>
              <a:ext cx="4320480" cy="22322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 9"/>
            <p:cNvSpPr/>
            <p:nvPr/>
          </p:nvSpPr>
          <p:spPr>
            <a:xfrm>
              <a:off x="1979712" y="2580455"/>
              <a:ext cx="4320480" cy="22322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Trapezoid 10"/>
            <p:cNvSpPr/>
            <p:nvPr/>
          </p:nvSpPr>
          <p:spPr>
            <a:xfrm>
              <a:off x="4067944" y="2292423"/>
              <a:ext cx="216024" cy="216024"/>
            </a:xfrm>
            <a:prstGeom prst="trapezoi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Trapezoid 11"/>
            <p:cNvSpPr/>
            <p:nvPr/>
          </p:nvSpPr>
          <p:spPr>
            <a:xfrm rot="5400000">
              <a:off x="6156176" y="3516559"/>
              <a:ext cx="216024" cy="21602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Trapezoid 12"/>
            <p:cNvSpPr/>
            <p:nvPr/>
          </p:nvSpPr>
          <p:spPr>
            <a:xfrm rot="16200000" flipH="1">
              <a:off x="1907704" y="3516559"/>
              <a:ext cx="216024" cy="21602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Trapezoid 13"/>
            <p:cNvSpPr/>
            <p:nvPr/>
          </p:nvSpPr>
          <p:spPr>
            <a:xfrm rot="10800000" flipH="1">
              <a:off x="3995936" y="4596679"/>
              <a:ext cx="216024" cy="21602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Trapezoid 14"/>
            <p:cNvSpPr/>
            <p:nvPr/>
          </p:nvSpPr>
          <p:spPr>
            <a:xfrm rot="13380000" flipH="1">
              <a:off x="2411760" y="4236639"/>
              <a:ext cx="216024" cy="21602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Trapezoid 15"/>
            <p:cNvSpPr/>
            <p:nvPr/>
          </p:nvSpPr>
          <p:spPr>
            <a:xfrm rot="8220000">
              <a:off x="5552751" y="4281286"/>
              <a:ext cx="216024" cy="21602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843808" y="2508447"/>
              <a:ext cx="1008112" cy="864096"/>
              <a:chOff x="3491880" y="3429000"/>
              <a:chExt cx="1008112" cy="864096"/>
            </a:xfrm>
          </p:grpSpPr>
          <p:sp>
            <p:nvSpPr>
              <p:cNvPr id="109" name="Arc 11"/>
              <p:cNvSpPr/>
              <p:nvPr/>
            </p:nvSpPr>
            <p:spPr>
              <a:xfrm>
                <a:off x="4067944" y="34290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0" name="Arc 12"/>
              <p:cNvSpPr/>
              <p:nvPr/>
            </p:nvSpPr>
            <p:spPr>
              <a:xfrm>
                <a:off x="3923928" y="35814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1" name="Arc 13"/>
              <p:cNvSpPr/>
              <p:nvPr/>
            </p:nvSpPr>
            <p:spPr>
              <a:xfrm>
                <a:off x="3707904" y="378904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2" name="Arc 14"/>
              <p:cNvSpPr/>
              <p:nvPr/>
            </p:nvSpPr>
            <p:spPr>
              <a:xfrm>
                <a:off x="3491880" y="4005064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 rot="14584109">
              <a:off x="5257502" y="3009507"/>
              <a:ext cx="1008112" cy="864096"/>
              <a:chOff x="3491880" y="3429000"/>
              <a:chExt cx="1008112" cy="864096"/>
            </a:xfrm>
          </p:grpSpPr>
          <p:sp>
            <p:nvSpPr>
              <p:cNvPr id="105" name="Arc 104"/>
              <p:cNvSpPr/>
              <p:nvPr/>
            </p:nvSpPr>
            <p:spPr>
              <a:xfrm>
                <a:off x="4067944" y="34290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6" name="Arc 105"/>
              <p:cNvSpPr/>
              <p:nvPr/>
            </p:nvSpPr>
            <p:spPr>
              <a:xfrm>
                <a:off x="3923928" y="35814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7" name="Arc 106"/>
              <p:cNvSpPr/>
              <p:nvPr/>
            </p:nvSpPr>
            <p:spPr>
              <a:xfrm>
                <a:off x="3707904" y="378904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8" name="Arc 21"/>
              <p:cNvSpPr/>
              <p:nvPr/>
            </p:nvSpPr>
            <p:spPr>
              <a:xfrm>
                <a:off x="3491880" y="4005064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9" name="Group 22"/>
            <p:cNvGrpSpPr/>
            <p:nvPr/>
          </p:nvGrpSpPr>
          <p:grpSpPr>
            <a:xfrm rot="18755315">
              <a:off x="3575013" y="2811889"/>
              <a:ext cx="1008112" cy="864096"/>
              <a:chOff x="3491880" y="3429000"/>
              <a:chExt cx="1008112" cy="864096"/>
            </a:xfrm>
          </p:grpSpPr>
          <p:sp>
            <p:nvSpPr>
              <p:cNvPr id="101" name="Arc 23"/>
              <p:cNvSpPr/>
              <p:nvPr/>
            </p:nvSpPr>
            <p:spPr>
              <a:xfrm>
                <a:off x="4067944" y="34290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2" name="Arc 24"/>
              <p:cNvSpPr/>
              <p:nvPr/>
            </p:nvSpPr>
            <p:spPr>
              <a:xfrm>
                <a:off x="3923928" y="35814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3" name="Arc 25"/>
              <p:cNvSpPr/>
              <p:nvPr/>
            </p:nvSpPr>
            <p:spPr>
              <a:xfrm>
                <a:off x="3707904" y="378904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4" name="Arc 26"/>
              <p:cNvSpPr/>
              <p:nvPr/>
            </p:nvSpPr>
            <p:spPr>
              <a:xfrm>
                <a:off x="3491880" y="4005064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0" name="Group 32"/>
            <p:cNvGrpSpPr/>
            <p:nvPr/>
          </p:nvGrpSpPr>
          <p:grpSpPr>
            <a:xfrm rot="15499694">
              <a:off x="4521023" y="2657439"/>
              <a:ext cx="1008112" cy="864096"/>
              <a:chOff x="3491880" y="3429000"/>
              <a:chExt cx="1008112" cy="864096"/>
            </a:xfrm>
          </p:grpSpPr>
          <p:sp>
            <p:nvSpPr>
              <p:cNvPr id="97" name="Arc 96"/>
              <p:cNvSpPr/>
              <p:nvPr/>
            </p:nvSpPr>
            <p:spPr>
              <a:xfrm>
                <a:off x="4067944" y="34290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8" name="Arc 97"/>
              <p:cNvSpPr/>
              <p:nvPr/>
            </p:nvSpPr>
            <p:spPr>
              <a:xfrm>
                <a:off x="3923928" y="35814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9" name="Arc 98"/>
              <p:cNvSpPr/>
              <p:nvPr/>
            </p:nvSpPr>
            <p:spPr>
              <a:xfrm>
                <a:off x="3707904" y="378904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0" name="Arc 36"/>
              <p:cNvSpPr/>
              <p:nvPr/>
            </p:nvSpPr>
            <p:spPr>
              <a:xfrm>
                <a:off x="3491880" y="4005064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851920" y="1860375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TX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16216" y="3444551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RX</a:t>
              </a:r>
              <a:r>
                <a:rPr lang="it-IT" baseline="-25000" dirty="0"/>
                <a:t>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24128" y="4515379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RX</a:t>
              </a:r>
              <a:r>
                <a:rPr lang="it-IT" baseline="-25000" dirty="0"/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51920" y="4956719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RX</a:t>
              </a:r>
              <a:r>
                <a:rPr lang="it-IT" baseline="-25000" dirty="0"/>
                <a:t>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35696" y="4452663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RX</a:t>
              </a:r>
              <a:r>
                <a:rPr lang="it-IT" baseline="-25000" dirty="0"/>
                <a:t>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87624" y="3444551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RX</a:t>
              </a:r>
              <a:r>
                <a:rPr lang="it-IT" baseline="-25000" dirty="0"/>
                <a:t>5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 rot="906892">
              <a:off x="1858909" y="3142723"/>
              <a:ext cx="1008112" cy="864096"/>
              <a:chOff x="3491880" y="3429000"/>
              <a:chExt cx="1008112" cy="864096"/>
            </a:xfrm>
          </p:grpSpPr>
          <p:sp>
            <p:nvSpPr>
              <p:cNvPr id="93" name="Arc 92"/>
              <p:cNvSpPr/>
              <p:nvPr/>
            </p:nvSpPr>
            <p:spPr>
              <a:xfrm>
                <a:off x="4067944" y="34290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4" name="Arc 93"/>
              <p:cNvSpPr/>
              <p:nvPr/>
            </p:nvSpPr>
            <p:spPr>
              <a:xfrm>
                <a:off x="3923928" y="35814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5" name="Arc 94"/>
              <p:cNvSpPr/>
              <p:nvPr/>
            </p:nvSpPr>
            <p:spPr>
              <a:xfrm>
                <a:off x="3707904" y="378904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6" name="Arc 95"/>
              <p:cNvSpPr/>
              <p:nvPr/>
            </p:nvSpPr>
            <p:spPr>
              <a:xfrm>
                <a:off x="3491880" y="4005064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 rot="21309733">
              <a:off x="2935486" y="2764333"/>
              <a:ext cx="1008112" cy="864096"/>
              <a:chOff x="3491880" y="3429000"/>
              <a:chExt cx="1008112" cy="864096"/>
            </a:xfrm>
          </p:grpSpPr>
          <p:sp>
            <p:nvSpPr>
              <p:cNvPr id="89" name="Arc 88"/>
              <p:cNvSpPr/>
              <p:nvPr/>
            </p:nvSpPr>
            <p:spPr>
              <a:xfrm>
                <a:off x="4067944" y="34290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0" name="Arc 89"/>
              <p:cNvSpPr/>
              <p:nvPr/>
            </p:nvSpPr>
            <p:spPr>
              <a:xfrm>
                <a:off x="3923928" y="35814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1" name="Arc 90"/>
              <p:cNvSpPr/>
              <p:nvPr/>
            </p:nvSpPr>
            <p:spPr>
              <a:xfrm>
                <a:off x="3707904" y="378904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2" name="Arc 91"/>
              <p:cNvSpPr/>
              <p:nvPr/>
            </p:nvSpPr>
            <p:spPr>
              <a:xfrm>
                <a:off x="3491880" y="4005064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9" name="Group 27"/>
            <p:cNvGrpSpPr/>
            <p:nvPr/>
          </p:nvGrpSpPr>
          <p:grpSpPr>
            <a:xfrm rot="21309733">
              <a:off x="2302385" y="3485522"/>
              <a:ext cx="1008112" cy="864096"/>
              <a:chOff x="3491880" y="3429000"/>
              <a:chExt cx="1008112" cy="864096"/>
            </a:xfrm>
          </p:grpSpPr>
          <p:sp>
            <p:nvSpPr>
              <p:cNvPr id="85" name="Arc 84"/>
              <p:cNvSpPr/>
              <p:nvPr/>
            </p:nvSpPr>
            <p:spPr>
              <a:xfrm>
                <a:off x="4067944" y="34290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6" name="Arc 85"/>
              <p:cNvSpPr/>
              <p:nvPr/>
            </p:nvSpPr>
            <p:spPr>
              <a:xfrm>
                <a:off x="3923928" y="35814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7" name="Arc 86"/>
              <p:cNvSpPr/>
              <p:nvPr/>
            </p:nvSpPr>
            <p:spPr>
              <a:xfrm>
                <a:off x="3707904" y="378904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8" name="Arc 87"/>
              <p:cNvSpPr/>
              <p:nvPr/>
            </p:nvSpPr>
            <p:spPr>
              <a:xfrm>
                <a:off x="3491880" y="4005064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0" name="Group 22"/>
            <p:cNvGrpSpPr/>
            <p:nvPr/>
          </p:nvGrpSpPr>
          <p:grpSpPr>
            <a:xfrm rot="18755315">
              <a:off x="3575013" y="3789181"/>
              <a:ext cx="1008112" cy="864096"/>
              <a:chOff x="3491880" y="3429000"/>
              <a:chExt cx="1008112" cy="864096"/>
            </a:xfrm>
          </p:grpSpPr>
          <p:sp>
            <p:nvSpPr>
              <p:cNvPr id="81" name="Arc 80"/>
              <p:cNvSpPr/>
              <p:nvPr/>
            </p:nvSpPr>
            <p:spPr>
              <a:xfrm>
                <a:off x="4067944" y="34290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2" name="Arc 81"/>
              <p:cNvSpPr/>
              <p:nvPr/>
            </p:nvSpPr>
            <p:spPr>
              <a:xfrm>
                <a:off x="3923928" y="35814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3" name="Arc 82"/>
              <p:cNvSpPr/>
              <p:nvPr/>
            </p:nvSpPr>
            <p:spPr>
              <a:xfrm>
                <a:off x="3707904" y="378904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4" name="Arc 83"/>
              <p:cNvSpPr/>
              <p:nvPr/>
            </p:nvSpPr>
            <p:spPr>
              <a:xfrm>
                <a:off x="3491880" y="4005064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1" name="Group 27"/>
            <p:cNvGrpSpPr/>
            <p:nvPr/>
          </p:nvGrpSpPr>
          <p:grpSpPr>
            <a:xfrm rot="16893753">
              <a:off x="4115791" y="2880011"/>
              <a:ext cx="1008112" cy="864096"/>
              <a:chOff x="3491880" y="3429000"/>
              <a:chExt cx="1008112" cy="864096"/>
            </a:xfrm>
          </p:grpSpPr>
          <p:sp>
            <p:nvSpPr>
              <p:cNvPr id="77" name="Arc 76"/>
              <p:cNvSpPr/>
              <p:nvPr/>
            </p:nvSpPr>
            <p:spPr>
              <a:xfrm>
                <a:off x="4067944" y="34290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8" name="Arc 77"/>
              <p:cNvSpPr/>
              <p:nvPr/>
            </p:nvSpPr>
            <p:spPr>
              <a:xfrm>
                <a:off x="3923928" y="35814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9" name="Arc 78"/>
              <p:cNvSpPr/>
              <p:nvPr/>
            </p:nvSpPr>
            <p:spPr>
              <a:xfrm>
                <a:off x="3707904" y="378904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0" name="Arc 79"/>
              <p:cNvSpPr/>
              <p:nvPr/>
            </p:nvSpPr>
            <p:spPr>
              <a:xfrm>
                <a:off x="3491880" y="4005064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2" name="Group 27"/>
            <p:cNvGrpSpPr/>
            <p:nvPr/>
          </p:nvGrpSpPr>
          <p:grpSpPr>
            <a:xfrm rot="16200000">
              <a:off x="4767768" y="3660576"/>
              <a:ext cx="1008112" cy="864096"/>
              <a:chOff x="3491880" y="3429000"/>
              <a:chExt cx="1008112" cy="864096"/>
            </a:xfrm>
          </p:grpSpPr>
          <p:sp>
            <p:nvSpPr>
              <p:cNvPr id="73" name="Arc 72"/>
              <p:cNvSpPr/>
              <p:nvPr/>
            </p:nvSpPr>
            <p:spPr>
              <a:xfrm>
                <a:off x="4067944" y="34290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4" name="Arc 73"/>
              <p:cNvSpPr/>
              <p:nvPr/>
            </p:nvSpPr>
            <p:spPr>
              <a:xfrm>
                <a:off x="3923928" y="35814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5" name="Arc 74"/>
              <p:cNvSpPr/>
              <p:nvPr/>
            </p:nvSpPr>
            <p:spPr>
              <a:xfrm>
                <a:off x="3707904" y="378904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6" name="Arc 75"/>
              <p:cNvSpPr/>
              <p:nvPr/>
            </p:nvSpPr>
            <p:spPr>
              <a:xfrm>
                <a:off x="3491880" y="4005064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3" name="Arc 32"/>
            <p:cNvSpPr/>
            <p:nvPr/>
          </p:nvSpPr>
          <p:spPr>
            <a:xfrm>
              <a:off x="2411760" y="1356319"/>
              <a:ext cx="3888432" cy="4320480"/>
            </a:xfrm>
            <a:prstGeom prst="arc">
              <a:avLst>
                <a:gd name="adj1" fmla="val 15950016"/>
                <a:gd name="adj2" fmla="val 0"/>
              </a:avLst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Arc 33"/>
            <p:cNvSpPr/>
            <p:nvPr/>
          </p:nvSpPr>
          <p:spPr>
            <a:xfrm flipH="1">
              <a:off x="1979712" y="1356319"/>
              <a:ext cx="3888432" cy="4320480"/>
            </a:xfrm>
            <a:prstGeom prst="arc">
              <a:avLst>
                <a:gd name="adj1" fmla="val 15833074"/>
                <a:gd name="adj2" fmla="val 0"/>
              </a:avLst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5" name="Group 27"/>
            <p:cNvGrpSpPr/>
            <p:nvPr/>
          </p:nvGrpSpPr>
          <p:grpSpPr>
            <a:xfrm rot="3862851">
              <a:off x="2515224" y="1781609"/>
              <a:ext cx="1008112" cy="864096"/>
              <a:chOff x="3491880" y="3429000"/>
              <a:chExt cx="1008112" cy="864096"/>
            </a:xfrm>
          </p:grpSpPr>
          <p:sp>
            <p:nvSpPr>
              <p:cNvPr id="69" name="Arc 68"/>
              <p:cNvSpPr/>
              <p:nvPr/>
            </p:nvSpPr>
            <p:spPr>
              <a:xfrm>
                <a:off x="4067944" y="34290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0" name="Arc 69"/>
              <p:cNvSpPr/>
              <p:nvPr/>
            </p:nvSpPr>
            <p:spPr>
              <a:xfrm>
                <a:off x="3923928" y="35814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1" name="Arc 70"/>
              <p:cNvSpPr/>
              <p:nvPr/>
            </p:nvSpPr>
            <p:spPr>
              <a:xfrm>
                <a:off x="3707904" y="378904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2" name="Arc 71"/>
              <p:cNvSpPr/>
              <p:nvPr/>
            </p:nvSpPr>
            <p:spPr>
              <a:xfrm>
                <a:off x="3491880" y="4005064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6" name="Trapezoid 35"/>
            <p:cNvSpPr/>
            <p:nvPr/>
          </p:nvSpPr>
          <p:spPr>
            <a:xfrm flipH="1">
              <a:off x="4067944" y="1284311"/>
              <a:ext cx="216024" cy="21602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7" name="Group 27"/>
            <p:cNvGrpSpPr/>
            <p:nvPr/>
          </p:nvGrpSpPr>
          <p:grpSpPr>
            <a:xfrm rot="12244080">
              <a:off x="4704377" y="1740347"/>
              <a:ext cx="1008112" cy="864096"/>
              <a:chOff x="3491880" y="3429000"/>
              <a:chExt cx="1008112" cy="864096"/>
            </a:xfrm>
          </p:grpSpPr>
          <p:sp>
            <p:nvSpPr>
              <p:cNvPr id="65" name="Arc 64"/>
              <p:cNvSpPr/>
              <p:nvPr/>
            </p:nvSpPr>
            <p:spPr>
              <a:xfrm>
                <a:off x="4067944" y="34290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6" name="Arc 65"/>
              <p:cNvSpPr/>
              <p:nvPr/>
            </p:nvSpPr>
            <p:spPr>
              <a:xfrm>
                <a:off x="3923928" y="35814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7" name="Arc 66"/>
              <p:cNvSpPr/>
              <p:nvPr/>
            </p:nvSpPr>
            <p:spPr>
              <a:xfrm>
                <a:off x="3707904" y="378904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8" name="Arc 67"/>
              <p:cNvSpPr/>
              <p:nvPr/>
            </p:nvSpPr>
            <p:spPr>
              <a:xfrm>
                <a:off x="3491880" y="4005064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8" name="Trapezoid 37"/>
            <p:cNvSpPr/>
            <p:nvPr/>
          </p:nvSpPr>
          <p:spPr>
            <a:xfrm rot="17880000" flipH="1">
              <a:off x="2384399" y="1977030"/>
              <a:ext cx="216024" cy="21602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Trapezoid 38"/>
            <p:cNvSpPr/>
            <p:nvPr/>
          </p:nvSpPr>
          <p:spPr>
            <a:xfrm rot="3720000">
              <a:off x="5690186" y="1970449"/>
              <a:ext cx="216024" cy="21602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Trapezoid 39"/>
            <p:cNvSpPr/>
            <p:nvPr/>
          </p:nvSpPr>
          <p:spPr>
            <a:xfrm rot="2580000">
              <a:off x="5330146" y="2618520"/>
              <a:ext cx="216024" cy="21602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Trapezoid 40"/>
            <p:cNvSpPr/>
            <p:nvPr/>
          </p:nvSpPr>
          <p:spPr>
            <a:xfrm rot="19020000" flipH="1">
              <a:off x="2744439" y="2625102"/>
              <a:ext cx="216024" cy="21602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42" name="Group 22"/>
            <p:cNvGrpSpPr/>
            <p:nvPr/>
          </p:nvGrpSpPr>
          <p:grpSpPr>
            <a:xfrm rot="8397972">
              <a:off x="3848707" y="1488653"/>
              <a:ext cx="637986" cy="621798"/>
              <a:chOff x="3491880" y="3429000"/>
              <a:chExt cx="1008112" cy="864096"/>
            </a:xfrm>
          </p:grpSpPr>
          <p:sp>
            <p:nvSpPr>
              <p:cNvPr id="61" name="Arc 60"/>
              <p:cNvSpPr/>
              <p:nvPr/>
            </p:nvSpPr>
            <p:spPr>
              <a:xfrm>
                <a:off x="4067944" y="34290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Arc 61"/>
              <p:cNvSpPr/>
              <p:nvPr/>
            </p:nvSpPr>
            <p:spPr>
              <a:xfrm>
                <a:off x="3923928" y="358140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3" name="Arc 62"/>
              <p:cNvSpPr/>
              <p:nvPr/>
            </p:nvSpPr>
            <p:spPr>
              <a:xfrm>
                <a:off x="3707904" y="3789040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4" name="Arc 63"/>
              <p:cNvSpPr/>
              <p:nvPr/>
            </p:nvSpPr>
            <p:spPr>
              <a:xfrm>
                <a:off x="3491880" y="4005064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411760" y="2292423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RX</a:t>
              </a:r>
              <a:r>
                <a:rPr lang="it-IT" baseline="-25000" dirty="0"/>
                <a:t>6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08104" y="2364431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RX</a:t>
              </a:r>
              <a:r>
                <a:rPr lang="it-IT" baseline="-25000" dirty="0"/>
                <a:t>7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835696" y="1716359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RX</a:t>
              </a:r>
              <a:r>
                <a:rPr lang="it-IT" baseline="-25000" dirty="0"/>
                <a:t>8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51920" y="780255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RX</a:t>
              </a:r>
              <a:r>
                <a:rPr lang="it-IT" baseline="-25000" dirty="0"/>
                <a:t>9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40152" y="1644351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RX</a:t>
              </a:r>
              <a:r>
                <a:rPr lang="it-IT" baseline="-25000" dirty="0"/>
                <a:t>10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180486" y="431187"/>
              <a:ext cx="3938953" cy="4532141"/>
            </a:xfrm>
            <a:custGeom>
              <a:avLst/>
              <a:gdLst>
                <a:gd name="connsiteX0" fmla="*/ 0 w 3938953"/>
                <a:gd name="connsiteY0" fmla="*/ 804203 h 4532141"/>
                <a:gd name="connsiteX1" fmla="*/ 2349304 w 3938953"/>
                <a:gd name="connsiteY1" fmla="*/ 621323 h 4532141"/>
                <a:gd name="connsiteX2" fmla="*/ 3938953 w 3938953"/>
                <a:gd name="connsiteY2" fmla="*/ 4532141 h 4532141"/>
                <a:gd name="connsiteX3" fmla="*/ 3938953 w 3938953"/>
                <a:gd name="connsiteY3" fmla="*/ 4532141 h 453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8953" h="4532141">
                  <a:moveTo>
                    <a:pt x="0" y="804203"/>
                  </a:moveTo>
                  <a:cubicBezTo>
                    <a:pt x="846406" y="402101"/>
                    <a:pt x="1692812" y="0"/>
                    <a:pt x="2349304" y="621323"/>
                  </a:cubicBezTo>
                  <a:cubicBezTo>
                    <a:pt x="3005796" y="1242646"/>
                    <a:pt x="3938953" y="4532141"/>
                    <a:pt x="3938953" y="4532141"/>
                  </a:cubicBezTo>
                  <a:lnTo>
                    <a:pt x="3938953" y="453214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924879" y="1284311"/>
              <a:ext cx="2386818" cy="4042116"/>
            </a:xfrm>
            <a:custGeom>
              <a:avLst/>
              <a:gdLst>
                <a:gd name="connsiteX0" fmla="*/ 0 w 2386818"/>
                <a:gd name="connsiteY0" fmla="*/ 635390 h 4042116"/>
                <a:gd name="connsiteX1" fmla="*/ 801859 w 2386818"/>
                <a:gd name="connsiteY1" fmla="*/ 480646 h 4042116"/>
                <a:gd name="connsiteX2" fmla="*/ 2152357 w 2386818"/>
                <a:gd name="connsiteY2" fmla="*/ 3519267 h 4042116"/>
                <a:gd name="connsiteX3" fmla="*/ 2208628 w 2386818"/>
                <a:gd name="connsiteY3" fmla="*/ 3617741 h 404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6818" h="4042116">
                  <a:moveTo>
                    <a:pt x="0" y="635390"/>
                  </a:moveTo>
                  <a:cubicBezTo>
                    <a:pt x="221566" y="317695"/>
                    <a:pt x="443133" y="0"/>
                    <a:pt x="801859" y="480646"/>
                  </a:cubicBezTo>
                  <a:cubicBezTo>
                    <a:pt x="1160585" y="961292"/>
                    <a:pt x="1917896" y="2996418"/>
                    <a:pt x="2152357" y="3519267"/>
                  </a:cubicBezTo>
                  <a:cubicBezTo>
                    <a:pt x="2386818" y="4042116"/>
                    <a:pt x="2297723" y="3829928"/>
                    <a:pt x="2208628" y="361774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587255" y="2025525"/>
              <a:ext cx="2574387" cy="2980006"/>
            </a:xfrm>
            <a:custGeom>
              <a:avLst/>
              <a:gdLst>
                <a:gd name="connsiteX0" fmla="*/ 0 w 2574387"/>
                <a:gd name="connsiteY0" fmla="*/ 630702 h 2980006"/>
                <a:gd name="connsiteX1" fmla="*/ 1012874 w 2574387"/>
                <a:gd name="connsiteY1" fmla="*/ 391551 h 2980006"/>
                <a:gd name="connsiteX2" fmla="*/ 2574387 w 2574387"/>
                <a:gd name="connsiteY2" fmla="*/ 2980006 h 298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4387" h="2980006">
                  <a:moveTo>
                    <a:pt x="0" y="630702"/>
                  </a:moveTo>
                  <a:cubicBezTo>
                    <a:pt x="291905" y="315351"/>
                    <a:pt x="583810" y="0"/>
                    <a:pt x="1012874" y="391551"/>
                  </a:cubicBezTo>
                  <a:cubicBezTo>
                    <a:pt x="1441938" y="783102"/>
                    <a:pt x="2008162" y="1881554"/>
                    <a:pt x="2574387" y="298000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389113" y="3387746"/>
              <a:ext cx="1828800" cy="1674056"/>
            </a:xfrm>
            <a:custGeom>
              <a:avLst/>
              <a:gdLst>
                <a:gd name="connsiteX0" fmla="*/ 0 w 1828800"/>
                <a:gd name="connsiteY0" fmla="*/ 239151 h 1674056"/>
                <a:gd name="connsiteX1" fmla="*/ 801859 w 1828800"/>
                <a:gd name="connsiteY1" fmla="*/ 239151 h 1674056"/>
                <a:gd name="connsiteX2" fmla="*/ 1828800 w 1828800"/>
                <a:gd name="connsiteY2" fmla="*/ 1674056 h 16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0" h="1674056">
                  <a:moveTo>
                    <a:pt x="0" y="239151"/>
                  </a:moveTo>
                  <a:cubicBezTo>
                    <a:pt x="248529" y="119575"/>
                    <a:pt x="497059" y="0"/>
                    <a:pt x="801859" y="239151"/>
                  </a:cubicBezTo>
                  <a:cubicBezTo>
                    <a:pt x="1106659" y="478302"/>
                    <a:pt x="1467729" y="1076179"/>
                    <a:pt x="1828800" y="167405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407956" y="124042"/>
              <a:ext cx="5767754" cy="4895557"/>
            </a:xfrm>
            <a:custGeom>
              <a:avLst/>
              <a:gdLst>
                <a:gd name="connsiteX0" fmla="*/ 0 w 5767754"/>
                <a:gd name="connsiteY0" fmla="*/ 1856935 h 4895557"/>
                <a:gd name="connsiteX1" fmla="*/ 2897945 w 5767754"/>
                <a:gd name="connsiteY1" fmla="*/ 506437 h 4895557"/>
                <a:gd name="connsiteX2" fmla="*/ 5767754 w 5767754"/>
                <a:gd name="connsiteY2" fmla="*/ 4895557 h 489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67754" h="4895557">
                  <a:moveTo>
                    <a:pt x="0" y="1856935"/>
                  </a:moveTo>
                  <a:cubicBezTo>
                    <a:pt x="968326" y="928467"/>
                    <a:pt x="1936653" y="0"/>
                    <a:pt x="2897945" y="506437"/>
                  </a:cubicBezTo>
                  <a:cubicBezTo>
                    <a:pt x="3859237" y="1012874"/>
                    <a:pt x="4813495" y="2954215"/>
                    <a:pt x="5767754" y="489555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844055" y="1090023"/>
              <a:ext cx="5317587" cy="3901441"/>
            </a:xfrm>
            <a:custGeom>
              <a:avLst/>
              <a:gdLst>
                <a:gd name="connsiteX0" fmla="*/ 0 w 5317587"/>
                <a:gd name="connsiteY0" fmla="*/ 1509933 h 3901441"/>
                <a:gd name="connsiteX1" fmla="*/ 2912012 w 5317587"/>
                <a:gd name="connsiteY1" fmla="*/ 398585 h 3901441"/>
                <a:gd name="connsiteX2" fmla="*/ 5317587 w 5317587"/>
                <a:gd name="connsiteY2" fmla="*/ 3901441 h 39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7587" h="3901441">
                  <a:moveTo>
                    <a:pt x="0" y="1509933"/>
                  </a:moveTo>
                  <a:cubicBezTo>
                    <a:pt x="1012874" y="754966"/>
                    <a:pt x="2025748" y="0"/>
                    <a:pt x="2912012" y="398585"/>
                  </a:cubicBezTo>
                  <a:cubicBezTo>
                    <a:pt x="3798276" y="797170"/>
                    <a:pt x="4557931" y="2349305"/>
                    <a:pt x="5317587" y="390144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873384" y="510904"/>
              <a:ext cx="6274191" cy="4452424"/>
            </a:xfrm>
            <a:custGeom>
              <a:avLst/>
              <a:gdLst>
                <a:gd name="connsiteX0" fmla="*/ 0 w 6274191"/>
                <a:gd name="connsiteY0" fmla="*/ 3059723 h 4452424"/>
                <a:gd name="connsiteX1" fmla="*/ 1463040 w 6274191"/>
                <a:gd name="connsiteY1" fmla="*/ 232117 h 4452424"/>
                <a:gd name="connsiteX2" fmla="*/ 6274191 w 6274191"/>
                <a:gd name="connsiteY2" fmla="*/ 4452424 h 445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74191" h="4452424">
                  <a:moveTo>
                    <a:pt x="0" y="3059723"/>
                  </a:moveTo>
                  <a:cubicBezTo>
                    <a:pt x="208671" y="1529861"/>
                    <a:pt x="417342" y="0"/>
                    <a:pt x="1463040" y="232117"/>
                  </a:cubicBezTo>
                  <a:cubicBezTo>
                    <a:pt x="2508738" y="464234"/>
                    <a:pt x="4391464" y="2458329"/>
                    <a:pt x="6274191" y="445242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798270" y="3732583"/>
              <a:ext cx="2363372" cy="1259058"/>
            </a:xfrm>
            <a:custGeom>
              <a:avLst/>
              <a:gdLst>
                <a:gd name="connsiteX0" fmla="*/ 0 w 2363372"/>
                <a:gd name="connsiteY0" fmla="*/ 710418 h 1259058"/>
                <a:gd name="connsiteX1" fmla="*/ 1322363 w 2363372"/>
                <a:gd name="connsiteY1" fmla="*/ 91440 h 1259058"/>
                <a:gd name="connsiteX2" fmla="*/ 2363372 w 2363372"/>
                <a:gd name="connsiteY2" fmla="*/ 1259058 h 125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3372" h="1259058">
                  <a:moveTo>
                    <a:pt x="0" y="710418"/>
                  </a:moveTo>
                  <a:cubicBezTo>
                    <a:pt x="464234" y="355209"/>
                    <a:pt x="928468" y="0"/>
                    <a:pt x="1322363" y="91440"/>
                  </a:cubicBezTo>
                  <a:cubicBezTo>
                    <a:pt x="1716258" y="182880"/>
                    <a:pt x="2039815" y="720969"/>
                    <a:pt x="2363372" y="125905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604904" y="2857863"/>
              <a:ext cx="5584874" cy="2232074"/>
            </a:xfrm>
            <a:custGeom>
              <a:avLst/>
              <a:gdLst>
                <a:gd name="connsiteX0" fmla="*/ 0 w 5584874"/>
                <a:gd name="connsiteY0" fmla="*/ 1416148 h 2232074"/>
                <a:gd name="connsiteX1" fmla="*/ 3953022 w 5584874"/>
                <a:gd name="connsiteY1" fmla="*/ 135988 h 2232074"/>
                <a:gd name="connsiteX2" fmla="*/ 5584874 w 5584874"/>
                <a:gd name="connsiteY2" fmla="*/ 2232074 h 223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84874" h="2232074">
                  <a:moveTo>
                    <a:pt x="0" y="1416148"/>
                  </a:moveTo>
                  <a:cubicBezTo>
                    <a:pt x="1511105" y="708074"/>
                    <a:pt x="3022210" y="0"/>
                    <a:pt x="3953022" y="135988"/>
                  </a:cubicBezTo>
                  <a:cubicBezTo>
                    <a:pt x="4883834" y="271976"/>
                    <a:pt x="5234354" y="1252025"/>
                    <a:pt x="5584874" y="223207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152350" y="3308030"/>
              <a:ext cx="3967089" cy="1584960"/>
            </a:xfrm>
            <a:custGeom>
              <a:avLst/>
              <a:gdLst>
                <a:gd name="connsiteX0" fmla="*/ 0 w 3967089"/>
                <a:gd name="connsiteY0" fmla="*/ 1359877 h 1584960"/>
                <a:gd name="connsiteX1" fmla="*/ 2447779 w 3967089"/>
                <a:gd name="connsiteY1" fmla="*/ 37514 h 1584960"/>
                <a:gd name="connsiteX2" fmla="*/ 3967089 w 3967089"/>
                <a:gd name="connsiteY2" fmla="*/ 1584960 h 158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7089" h="1584960">
                  <a:moveTo>
                    <a:pt x="0" y="1359877"/>
                  </a:moveTo>
                  <a:cubicBezTo>
                    <a:pt x="893299" y="679938"/>
                    <a:pt x="1786598" y="0"/>
                    <a:pt x="2447779" y="37514"/>
                  </a:cubicBezTo>
                  <a:cubicBezTo>
                    <a:pt x="3108960" y="75028"/>
                    <a:pt x="3538024" y="829994"/>
                    <a:pt x="3967089" y="158496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741999" y="3279894"/>
              <a:ext cx="2363373" cy="1711570"/>
            </a:xfrm>
            <a:custGeom>
              <a:avLst/>
              <a:gdLst>
                <a:gd name="connsiteX0" fmla="*/ 0 w 2363373"/>
                <a:gd name="connsiteY0" fmla="*/ 1148862 h 1711570"/>
                <a:gd name="connsiteX1" fmla="*/ 1378634 w 2363373"/>
                <a:gd name="connsiteY1" fmla="*/ 93785 h 1711570"/>
                <a:gd name="connsiteX2" fmla="*/ 2363373 w 2363373"/>
                <a:gd name="connsiteY2" fmla="*/ 1711570 h 171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3373" h="1711570">
                  <a:moveTo>
                    <a:pt x="0" y="1148862"/>
                  </a:moveTo>
                  <a:cubicBezTo>
                    <a:pt x="492369" y="574431"/>
                    <a:pt x="984739" y="0"/>
                    <a:pt x="1378634" y="93785"/>
                  </a:cubicBezTo>
                  <a:cubicBezTo>
                    <a:pt x="1772529" y="187570"/>
                    <a:pt x="2067951" y="949570"/>
                    <a:pt x="2363373" y="171157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596336" y="4740695"/>
              <a:ext cx="864096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68344" y="580526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VMA</a:t>
              </a:r>
            </a:p>
          </p:txBody>
        </p:sp>
      </p:grpSp>
      <p:pic>
        <p:nvPicPr>
          <p:cNvPr id="113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79437"/>
            <a:ext cx="6475730" cy="98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6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2" y="331837"/>
            <a:ext cx="6475730" cy="984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47664" y="1043444"/>
            <a:ext cx="6497818" cy="4890285"/>
            <a:chOff x="1547664" y="1043444"/>
            <a:chExt cx="6497818" cy="4890285"/>
          </a:xfrm>
        </p:grpSpPr>
        <p:pic>
          <p:nvPicPr>
            <p:cNvPr id="3" name="Picture 2" descr="Risultati immagini per testa uma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1052736"/>
              <a:ext cx="6497818" cy="4880993"/>
            </a:xfrm>
            <a:prstGeom prst="rect">
              <a:avLst/>
            </a:prstGeom>
            <a:noFill/>
          </p:spPr>
        </p:pic>
        <p:sp>
          <p:nvSpPr>
            <p:cNvPr id="4" name="Moon 3"/>
            <p:cNvSpPr/>
            <p:nvPr/>
          </p:nvSpPr>
          <p:spPr>
            <a:xfrm rot="5400000">
              <a:off x="3707904" y="692696"/>
              <a:ext cx="2016224" cy="3024336"/>
            </a:xfrm>
            <a:prstGeom prst="moon">
              <a:avLst>
                <a:gd name="adj" fmla="val 875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oup 47"/>
            <p:cNvGrpSpPr/>
            <p:nvPr/>
          </p:nvGrpSpPr>
          <p:grpSpPr>
            <a:xfrm>
              <a:off x="2555776" y="1043444"/>
              <a:ext cx="4392488" cy="2564997"/>
              <a:chOff x="1763688" y="2492896"/>
              <a:chExt cx="6104814" cy="3617179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555776" y="3212976"/>
                <a:ext cx="4320480" cy="22322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Trapezoid 6"/>
              <p:cNvSpPr/>
              <p:nvPr/>
            </p:nvSpPr>
            <p:spPr>
              <a:xfrm>
                <a:off x="4499992" y="2924944"/>
                <a:ext cx="216024" cy="216024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Trapezoid 7"/>
              <p:cNvSpPr/>
              <p:nvPr/>
            </p:nvSpPr>
            <p:spPr>
              <a:xfrm rot="5400000">
                <a:off x="6732240" y="4149080"/>
                <a:ext cx="216024" cy="216024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Trapezoid 8"/>
              <p:cNvSpPr/>
              <p:nvPr/>
            </p:nvSpPr>
            <p:spPr>
              <a:xfrm rot="16200000" flipH="1">
                <a:off x="2483768" y="4149080"/>
                <a:ext cx="216024" cy="216024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Trapezoid 9"/>
              <p:cNvSpPr/>
              <p:nvPr/>
            </p:nvSpPr>
            <p:spPr>
              <a:xfrm rot="10800000" flipH="1">
                <a:off x="4572000" y="5229200"/>
                <a:ext cx="216024" cy="216024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Trapezoid 10"/>
              <p:cNvSpPr/>
              <p:nvPr/>
            </p:nvSpPr>
            <p:spPr>
              <a:xfrm rot="13380000" flipH="1">
                <a:off x="2987824" y="4869160"/>
                <a:ext cx="216024" cy="216024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Trapezoid 11"/>
              <p:cNvSpPr/>
              <p:nvPr/>
            </p:nvSpPr>
            <p:spPr>
              <a:xfrm rot="8220000">
                <a:off x="6128815" y="4913807"/>
                <a:ext cx="216024" cy="216024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13" name="Group 16"/>
              <p:cNvGrpSpPr/>
              <p:nvPr/>
            </p:nvGrpSpPr>
            <p:grpSpPr>
              <a:xfrm>
                <a:off x="3491880" y="3573016"/>
                <a:ext cx="1008112" cy="864096"/>
                <a:chOff x="3491880" y="3429000"/>
                <a:chExt cx="1008112" cy="864096"/>
              </a:xfrm>
            </p:grpSpPr>
            <p:sp>
              <p:nvSpPr>
                <p:cNvPr id="42" name="Arc 11"/>
                <p:cNvSpPr/>
                <p:nvPr/>
              </p:nvSpPr>
              <p:spPr>
                <a:xfrm>
                  <a:off x="4067944" y="3429000"/>
                  <a:ext cx="432048" cy="28803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" name="Arc 12"/>
                <p:cNvSpPr/>
                <p:nvPr/>
              </p:nvSpPr>
              <p:spPr>
                <a:xfrm>
                  <a:off x="3923928" y="3581400"/>
                  <a:ext cx="432048" cy="28803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" name="Arc 13"/>
                <p:cNvSpPr/>
                <p:nvPr/>
              </p:nvSpPr>
              <p:spPr>
                <a:xfrm>
                  <a:off x="3707904" y="3789040"/>
                  <a:ext cx="432048" cy="28803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" name="Arc 14"/>
                <p:cNvSpPr/>
                <p:nvPr/>
              </p:nvSpPr>
              <p:spPr>
                <a:xfrm>
                  <a:off x="3491880" y="4005064"/>
                  <a:ext cx="432048" cy="28803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14" name="Arc 13"/>
              <p:cNvSpPr/>
              <p:nvPr/>
            </p:nvSpPr>
            <p:spPr>
              <a:xfrm>
                <a:off x="3275856" y="4221088"/>
                <a:ext cx="432048" cy="28803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15" name="Group 17"/>
              <p:cNvGrpSpPr/>
              <p:nvPr/>
            </p:nvGrpSpPr>
            <p:grpSpPr>
              <a:xfrm rot="17200305">
                <a:off x="4770453" y="3675776"/>
                <a:ext cx="1008112" cy="864096"/>
                <a:chOff x="3491880" y="3429000"/>
                <a:chExt cx="1008112" cy="864096"/>
              </a:xfrm>
            </p:grpSpPr>
            <p:sp>
              <p:nvSpPr>
                <p:cNvPr id="38" name="Arc 37"/>
                <p:cNvSpPr/>
                <p:nvPr/>
              </p:nvSpPr>
              <p:spPr>
                <a:xfrm>
                  <a:off x="4067944" y="3429000"/>
                  <a:ext cx="432048" cy="28803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" name="Arc 38"/>
                <p:cNvSpPr/>
                <p:nvPr/>
              </p:nvSpPr>
              <p:spPr>
                <a:xfrm>
                  <a:off x="3923928" y="3581400"/>
                  <a:ext cx="432048" cy="28803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" name="Arc 39"/>
                <p:cNvSpPr/>
                <p:nvPr/>
              </p:nvSpPr>
              <p:spPr>
                <a:xfrm>
                  <a:off x="3707904" y="3789040"/>
                  <a:ext cx="432048" cy="28803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" name="Arc 40"/>
                <p:cNvSpPr/>
                <p:nvPr/>
              </p:nvSpPr>
              <p:spPr>
                <a:xfrm>
                  <a:off x="3491880" y="4005064"/>
                  <a:ext cx="432048" cy="28803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6" name="Group 22"/>
              <p:cNvGrpSpPr/>
              <p:nvPr/>
            </p:nvGrpSpPr>
            <p:grpSpPr>
              <a:xfrm rot="18755315">
                <a:off x="4137203" y="3874546"/>
                <a:ext cx="1008112" cy="864096"/>
                <a:chOff x="3491880" y="3429000"/>
                <a:chExt cx="1008112" cy="864096"/>
              </a:xfrm>
            </p:grpSpPr>
            <p:sp>
              <p:nvSpPr>
                <p:cNvPr id="34" name="Arc 33"/>
                <p:cNvSpPr/>
                <p:nvPr/>
              </p:nvSpPr>
              <p:spPr>
                <a:xfrm>
                  <a:off x="4067944" y="3429000"/>
                  <a:ext cx="432048" cy="28803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" name="Arc 34"/>
                <p:cNvSpPr/>
                <p:nvPr/>
              </p:nvSpPr>
              <p:spPr>
                <a:xfrm>
                  <a:off x="3923928" y="3581400"/>
                  <a:ext cx="432048" cy="28803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" name="Arc 35"/>
                <p:cNvSpPr/>
                <p:nvPr/>
              </p:nvSpPr>
              <p:spPr>
                <a:xfrm>
                  <a:off x="3707904" y="3789040"/>
                  <a:ext cx="432048" cy="28803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" name="Arc 36"/>
                <p:cNvSpPr/>
                <p:nvPr/>
              </p:nvSpPr>
              <p:spPr>
                <a:xfrm>
                  <a:off x="3491880" y="4005064"/>
                  <a:ext cx="432048" cy="28803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7" name="Group 27"/>
              <p:cNvGrpSpPr/>
              <p:nvPr/>
            </p:nvGrpSpPr>
            <p:grpSpPr>
              <a:xfrm rot="864802">
                <a:off x="3059832" y="3324845"/>
                <a:ext cx="1008112" cy="864096"/>
                <a:chOff x="3491880" y="3429000"/>
                <a:chExt cx="1008112" cy="864096"/>
              </a:xfrm>
            </p:grpSpPr>
            <p:sp>
              <p:nvSpPr>
                <p:cNvPr id="30" name="Arc 29"/>
                <p:cNvSpPr/>
                <p:nvPr/>
              </p:nvSpPr>
              <p:spPr>
                <a:xfrm>
                  <a:off x="4067944" y="3429000"/>
                  <a:ext cx="432048" cy="28803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" name="Arc 30"/>
                <p:cNvSpPr/>
                <p:nvPr/>
              </p:nvSpPr>
              <p:spPr>
                <a:xfrm>
                  <a:off x="3923928" y="3581400"/>
                  <a:ext cx="432048" cy="28803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" name="Arc 31"/>
                <p:cNvSpPr/>
                <p:nvPr/>
              </p:nvSpPr>
              <p:spPr>
                <a:xfrm>
                  <a:off x="3707904" y="3789040"/>
                  <a:ext cx="432048" cy="28803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" name="Arc 32"/>
                <p:cNvSpPr/>
                <p:nvPr/>
              </p:nvSpPr>
              <p:spPr>
                <a:xfrm>
                  <a:off x="3491880" y="4005064"/>
                  <a:ext cx="432048" cy="28803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8" name="Group 32"/>
              <p:cNvGrpSpPr/>
              <p:nvPr/>
            </p:nvGrpSpPr>
            <p:grpSpPr>
              <a:xfrm rot="15499694">
                <a:off x="5418526" y="3531761"/>
                <a:ext cx="1008112" cy="864096"/>
                <a:chOff x="3491880" y="3429000"/>
                <a:chExt cx="1008112" cy="864096"/>
              </a:xfrm>
            </p:grpSpPr>
            <p:sp>
              <p:nvSpPr>
                <p:cNvPr id="26" name="Arc 25"/>
                <p:cNvSpPr/>
                <p:nvPr/>
              </p:nvSpPr>
              <p:spPr>
                <a:xfrm>
                  <a:off x="4067944" y="3429000"/>
                  <a:ext cx="432048" cy="28803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" name="Arc 26"/>
                <p:cNvSpPr/>
                <p:nvPr/>
              </p:nvSpPr>
              <p:spPr>
                <a:xfrm>
                  <a:off x="3923928" y="3581400"/>
                  <a:ext cx="432048" cy="28803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" name="Arc 27"/>
                <p:cNvSpPr/>
                <p:nvPr/>
              </p:nvSpPr>
              <p:spPr>
                <a:xfrm>
                  <a:off x="3707904" y="3789040"/>
                  <a:ext cx="432048" cy="28803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" name="Arc 28"/>
                <p:cNvSpPr/>
                <p:nvPr/>
              </p:nvSpPr>
              <p:spPr>
                <a:xfrm>
                  <a:off x="3491880" y="4005064"/>
                  <a:ext cx="432048" cy="28803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4427984" y="2492896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TX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92280" y="4077071"/>
                <a:ext cx="776222" cy="52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RX</a:t>
                </a:r>
                <a:r>
                  <a:rPr lang="it-IT" baseline="-25000" dirty="0"/>
                  <a:t>1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00192" y="5147900"/>
                <a:ext cx="767678" cy="52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RX</a:t>
                </a:r>
                <a:r>
                  <a:rPr lang="it-IT" baseline="-25000" dirty="0"/>
                  <a:t>2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427983" y="5589240"/>
                <a:ext cx="838467" cy="52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RX</a:t>
                </a:r>
                <a:r>
                  <a:rPr lang="it-IT" baseline="-25000" dirty="0"/>
                  <a:t>3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063925" y="5085184"/>
                <a:ext cx="923900" cy="52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RX</a:t>
                </a:r>
                <a:r>
                  <a:rPr lang="it-IT" baseline="-25000" dirty="0"/>
                  <a:t>4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63688" y="4077071"/>
                <a:ext cx="800631" cy="52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RX</a:t>
                </a:r>
                <a:r>
                  <a:rPr lang="it-IT" baseline="-25000" dirty="0"/>
                  <a:t>5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555776" y="3068960"/>
                <a:ext cx="4320480" cy="22322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46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79437"/>
            <a:ext cx="6475730" cy="98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024" y="1619597"/>
            <a:ext cx="5110584" cy="458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79437"/>
            <a:ext cx="6475730" cy="98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3">
            <a:extLst>
              <a:ext uri="{FF2B5EF4-FFF2-40B4-BE49-F238E27FC236}">
                <a16:creationId xmlns:a16="http://schemas.microsoft.com/office/drawing/2014/main" id="{C9847CF3-0646-4458-BC4C-B866ACD97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68" y="5977709"/>
            <a:ext cx="901036" cy="335680"/>
          </a:xfrm>
          <a:prstGeom prst="rect">
            <a:avLst/>
          </a:prstGeom>
        </p:spPr>
      </p:pic>
      <p:pic>
        <p:nvPicPr>
          <p:cNvPr id="17" name="Immagine 4">
            <a:extLst>
              <a:ext uri="{FF2B5EF4-FFF2-40B4-BE49-F238E27FC236}">
                <a16:creationId xmlns:a16="http://schemas.microsoft.com/office/drawing/2014/main" id="{EC771761-C176-473D-8E4B-6564FBAEBE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11" y="5404966"/>
            <a:ext cx="579196" cy="358484"/>
          </a:xfrm>
          <a:prstGeom prst="rect">
            <a:avLst/>
          </a:prstGeom>
        </p:spPr>
      </p:pic>
      <p:pic>
        <p:nvPicPr>
          <p:cNvPr id="19" name="Picture 24">
            <a:extLst>
              <a:ext uri="{FF2B5EF4-FFF2-40B4-BE49-F238E27FC236}">
                <a16:creationId xmlns:a16="http://schemas.microsoft.com/office/drawing/2014/main" id="{5F9D6654-D355-4A83-88D3-A92B22DE33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54" y="5442581"/>
            <a:ext cx="849172" cy="335680"/>
          </a:xfrm>
          <a:prstGeom prst="rect">
            <a:avLst/>
          </a:prstGeom>
        </p:spPr>
      </p:pic>
      <p:pic>
        <p:nvPicPr>
          <p:cNvPr id="20" name="Picture 25">
            <a:extLst>
              <a:ext uri="{FF2B5EF4-FFF2-40B4-BE49-F238E27FC236}">
                <a16:creationId xmlns:a16="http://schemas.microsoft.com/office/drawing/2014/main" id="{5FBE3BA2-CAEB-4A54-9A2B-DECF921542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410" y="5948603"/>
            <a:ext cx="340630" cy="347583"/>
          </a:xfrm>
          <a:prstGeom prst="rect">
            <a:avLst/>
          </a:prstGeom>
        </p:spPr>
      </p:pic>
      <p:pic>
        <p:nvPicPr>
          <p:cNvPr id="21" name="Picture 8" descr="http://www.quotidianopiemontese.it/wp-content/uploads/2015/04/compagnia-sanpaolo.png">
            <a:extLst>
              <a:ext uri="{FF2B5EF4-FFF2-40B4-BE49-F238E27FC236}">
                <a16:creationId xmlns:a16="http://schemas.microsoft.com/office/drawing/2014/main" id="{8E8AE0D0-AA70-4088-80EA-A0A04BC05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772" y="5965213"/>
            <a:ext cx="1005669" cy="34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20180621_194151">
            <a:extLst>
              <a:ext uri="{FF2B5EF4-FFF2-40B4-BE49-F238E27FC236}">
                <a16:creationId xmlns:a16="http://schemas.microsoft.com/office/drawing/2014/main" id="{755BFF88-0E5E-4484-85B9-4170BAD1E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6395" r="12616"/>
          <a:stretch/>
        </p:blipFill>
        <p:spPr bwMode="auto">
          <a:xfrm>
            <a:off x="7647944" y="3134573"/>
            <a:ext cx="1689544" cy="15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67">
            <a:extLst>
              <a:ext uri="{FF2B5EF4-FFF2-40B4-BE49-F238E27FC236}">
                <a16:creationId xmlns:a16="http://schemas.microsoft.com/office/drawing/2014/main" id="{A9802A29-C2D6-4E18-BDB7-0989401665FF}"/>
              </a:ext>
            </a:extLst>
          </p:cNvPr>
          <p:cNvGrpSpPr/>
          <p:nvPr/>
        </p:nvGrpSpPr>
        <p:grpSpPr>
          <a:xfrm>
            <a:off x="5307892" y="1546084"/>
            <a:ext cx="3019637" cy="1635617"/>
            <a:chOff x="4889707" y="1276823"/>
            <a:chExt cx="3824975" cy="2276319"/>
          </a:xfrm>
        </p:grpSpPr>
        <p:pic>
          <p:nvPicPr>
            <p:cNvPr id="28" name="Picture 68" descr="20171122_141112">
              <a:extLst>
                <a:ext uri="{FF2B5EF4-FFF2-40B4-BE49-F238E27FC236}">
                  <a16:creationId xmlns:a16="http://schemas.microsoft.com/office/drawing/2014/main" id="{5914464A-E056-42EB-8446-03CC84A44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0" t="22179" r="18250" b="22621"/>
            <a:stretch>
              <a:fillRect/>
            </a:stretch>
          </p:blipFill>
          <p:spPr bwMode="auto">
            <a:xfrm>
              <a:off x="4889707" y="2304570"/>
              <a:ext cx="1463233" cy="891824"/>
            </a:xfrm>
            <a:prstGeom prst="rect">
              <a:avLst/>
            </a:prstGeom>
          </p:spPr>
        </p:pic>
        <p:sp>
          <p:nvSpPr>
            <p:cNvPr id="29" name="Can 22">
              <a:extLst>
                <a:ext uri="{FF2B5EF4-FFF2-40B4-BE49-F238E27FC236}">
                  <a16:creationId xmlns:a16="http://schemas.microsoft.com/office/drawing/2014/main" id="{330B56AD-9035-4421-8FD4-460392B67D70}"/>
                </a:ext>
              </a:extLst>
            </p:cNvPr>
            <p:cNvSpPr/>
            <p:nvPr/>
          </p:nvSpPr>
          <p:spPr>
            <a:xfrm>
              <a:off x="7480683" y="2006005"/>
              <a:ext cx="1051560" cy="682847"/>
            </a:xfrm>
            <a:prstGeom prst="can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56">
              <a:extLst>
                <a:ext uri="{FF2B5EF4-FFF2-40B4-BE49-F238E27FC236}">
                  <a16:creationId xmlns:a16="http://schemas.microsoft.com/office/drawing/2014/main" id="{454DAE4C-4B68-4194-A1B6-B9EA0F379DE7}"/>
                </a:ext>
              </a:extLst>
            </p:cNvPr>
            <p:cNvSpPr txBox="1"/>
            <p:nvPr/>
          </p:nvSpPr>
          <p:spPr>
            <a:xfrm>
              <a:off x="5592526" y="1597457"/>
              <a:ext cx="388310" cy="1997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92" dirty="0">
                  <a:latin typeface="Arial" panose="020B0604020202020204" pitchFamily="34" charset="0"/>
                  <a:cs typeface="Arial" panose="020B0604020202020204" pitchFamily="34" charset="0"/>
                </a:rPr>
                <a:t>PC</a:t>
              </a:r>
            </a:p>
          </p:txBody>
        </p:sp>
        <p:grpSp>
          <p:nvGrpSpPr>
            <p:cNvPr id="31" name="Group 77">
              <a:extLst>
                <a:ext uri="{FF2B5EF4-FFF2-40B4-BE49-F238E27FC236}">
                  <a16:creationId xmlns:a16="http://schemas.microsoft.com/office/drawing/2014/main" id="{C8951984-C824-4B12-910F-A80BC1F17A67}"/>
                </a:ext>
              </a:extLst>
            </p:cNvPr>
            <p:cNvGrpSpPr/>
            <p:nvPr/>
          </p:nvGrpSpPr>
          <p:grpSpPr>
            <a:xfrm>
              <a:off x="5893638" y="1419740"/>
              <a:ext cx="654755" cy="697809"/>
              <a:chOff x="142103" y="1254212"/>
              <a:chExt cx="1408670" cy="1439561"/>
            </a:xfrm>
          </p:grpSpPr>
          <p:sp>
            <p:nvSpPr>
              <p:cNvPr id="51" name="Rectangle 109">
                <a:extLst>
                  <a:ext uri="{FF2B5EF4-FFF2-40B4-BE49-F238E27FC236}">
                    <a16:creationId xmlns:a16="http://schemas.microsoft.com/office/drawing/2014/main" id="{CE501F94-4DF4-4553-ADE3-253DCB7A6700}"/>
                  </a:ext>
                </a:extLst>
              </p:cNvPr>
              <p:cNvSpPr/>
              <p:nvPr/>
            </p:nvSpPr>
            <p:spPr>
              <a:xfrm>
                <a:off x="308919" y="1254212"/>
                <a:ext cx="1241854" cy="747584"/>
              </a:xfrm>
              <a:prstGeom prst="rect">
                <a:avLst/>
              </a:prstGeom>
              <a:gradFill>
                <a:gsLst>
                  <a:gs pos="0">
                    <a:schemeClr val="dk1">
                      <a:tint val="48000"/>
                      <a:satMod val="150000"/>
                    </a:schemeClr>
                  </a:gs>
                  <a:gs pos="41000">
                    <a:schemeClr val="dk1">
                      <a:tint val="28000"/>
                      <a:satMod val="160000"/>
                    </a:schemeClr>
                  </a:gs>
                </a:gsLst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9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Parallelogram 110">
                <a:extLst>
                  <a:ext uri="{FF2B5EF4-FFF2-40B4-BE49-F238E27FC236}">
                    <a16:creationId xmlns:a16="http://schemas.microsoft.com/office/drawing/2014/main" id="{D36D875B-EE81-4029-BA28-4ED20B6B3FA3}"/>
                  </a:ext>
                </a:extLst>
              </p:cNvPr>
              <p:cNvSpPr/>
              <p:nvPr/>
            </p:nvSpPr>
            <p:spPr>
              <a:xfrm>
                <a:off x="142103" y="2007973"/>
                <a:ext cx="1402492" cy="685800"/>
              </a:xfrm>
              <a:prstGeom prst="parallelogram">
                <a:avLst/>
              </a:prstGeom>
              <a:gradFill>
                <a:gsLst>
                  <a:gs pos="0">
                    <a:schemeClr val="dk1">
                      <a:tint val="48000"/>
                      <a:satMod val="150000"/>
                    </a:schemeClr>
                  </a:gs>
                  <a:gs pos="41000">
                    <a:schemeClr val="dk1">
                      <a:tint val="28000"/>
                      <a:satMod val="160000"/>
                    </a:schemeClr>
                  </a:gs>
                </a:gsLst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9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Parallelogram 111">
                <a:extLst>
                  <a:ext uri="{FF2B5EF4-FFF2-40B4-BE49-F238E27FC236}">
                    <a16:creationId xmlns:a16="http://schemas.microsoft.com/office/drawing/2014/main" id="{2F6468D7-BD21-4FCD-A293-1FAE4D0ED664}"/>
                  </a:ext>
                </a:extLst>
              </p:cNvPr>
              <p:cNvSpPr/>
              <p:nvPr/>
            </p:nvSpPr>
            <p:spPr>
              <a:xfrm>
                <a:off x="269791" y="2086237"/>
                <a:ext cx="1182128" cy="329509"/>
              </a:xfrm>
              <a:prstGeom prst="parallelogram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9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Rectangle 112">
                <a:extLst>
                  <a:ext uri="{FF2B5EF4-FFF2-40B4-BE49-F238E27FC236}">
                    <a16:creationId xmlns:a16="http://schemas.microsoft.com/office/drawing/2014/main" id="{0726263F-0E86-44A5-9CA8-5FCF3862E996}"/>
                  </a:ext>
                </a:extLst>
              </p:cNvPr>
              <p:cNvSpPr/>
              <p:nvPr/>
            </p:nvSpPr>
            <p:spPr>
              <a:xfrm>
                <a:off x="358346" y="1309816"/>
                <a:ext cx="1136823" cy="64873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92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Parallelogram 113">
                <a:extLst>
                  <a:ext uri="{FF2B5EF4-FFF2-40B4-BE49-F238E27FC236}">
                    <a16:creationId xmlns:a16="http://schemas.microsoft.com/office/drawing/2014/main" id="{0A1EA557-BB69-4BC7-B4C6-C6109600E5B7}"/>
                  </a:ext>
                </a:extLst>
              </p:cNvPr>
              <p:cNvSpPr/>
              <p:nvPr/>
            </p:nvSpPr>
            <p:spPr>
              <a:xfrm>
                <a:off x="578801" y="2461056"/>
                <a:ext cx="413763" cy="152395"/>
              </a:xfrm>
              <a:prstGeom prst="parallelogram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9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TextBox 101">
              <a:extLst>
                <a:ext uri="{FF2B5EF4-FFF2-40B4-BE49-F238E27FC236}">
                  <a16:creationId xmlns:a16="http://schemas.microsoft.com/office/drawing/2014/main" id="{8DAD1A6B-F073-4A84-8427-B0053FB5ED73}"/>
                </a:ext>
              </a:extLst>
            </p:cNvPr>
            <p:cNvSpPr txBox="1"/>
            <p:nvPr/>
          </p:nvSpPr>
          <p:spPr>
            <a:xfrm>
              <a:off x="5936504" y="3353429"/>
              <a:ext cx="1221471" cy="1997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992" dirty="0">
                  <a:latin typeface="Arial" panose="020B0604020202020204" pitchFamily="34" charset="0"/>
                  <a:cs typeface="Arial" panose="020B0604020202020204" pitchFamily="34" charset="0"/>
                </a:rPr>
                <a:t>Coaxial cables</a:t>
              </a:r>
            </a:p>
          </p:txBody>
        </p:sp>
        <p:sp>
          <p:nvSpPr>
            <p:cNvPr id="33" name="TextBox 102">
              <a:extLst>
                <a:ext uri="{FF2B5EF4-FFF2-40B4-BE49-F238E27FC236}">
                  <a16:creationId xmlns:a16="http://schemas.microsoft.com/office/drawing/2014/main" id="{3047E436-724A-4B0D-8230-FD94DF8D6188}"/>
                </a:ext>
              </a:extLst>
            </p:cNvPr>
            <p:cNvSpPr txBox="1"/>
            <p:nvPr/>
          </p:nvSpPr>
          <p:spPr>
            <a:xfrm>
              <a:off x="6893683" y="1276823"/>
              <a:ext cx="884340" cy="3994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992" dirty="0">
                  <a:latin typeface="Arial" panose="020B0604020202020204" pitchFamily="34" charset="0"/>
                  <a:cs typeface="Arial" panose="020B0604020202020204" pitchFamily="34" charset="0"/>
                </a:rPr>
                <a:t>TX/RX antennas</a:t>
              </a:r>
            </a:p>
          </p:txBody>
        </p:sp>
        <p:sp>
          <p:nvSpPr>
            <p:cNvPr id="34" name="Rectangle 20">
              <a:extLst>
                <a:ext uri="{FF2B5EF4-FFF2-40B4-BE49-F238E27FC236}">
                  <a16:creationId xmlns:a16="http://schemas.microsoft.com/office/drawing/2014/main" id="{39B91BAE-71F7-46D6-B46A-20185C6136F5}"/>
                </a:ext>
              </a:extLst>
            </p:cNvPr>
            <p:cNvSpPr/>
            <p:nvPr/>
          </p:nvSpPr>
          <p:spPr>
            <a:xfrm>
              <a:off x="7528092" y="2212276"/>
              <a:ext cx="179070" cy="360997"/>
            </a:xfrm>
            <a:custGeom>
              <a:avLst/>
              <a:gdLst>
                <a:gd name="connsiteX0" fmla="*/ 0 w 144780"/>
                <a:gd name="connsiteY0" fmla="*/ 0 h 327660"/>
                <a:gd name="connsiteX1" fmla="*/ 144780 w 144780"/>
                <a:gd name="connsiteY1" fmla="*/ 0 h 327660"/>
                <a:gd name="connsiteX2" fmla="*/ 144780 w 144780"/>
                <a:gd name="connsiteY2" fmla="*/ 327660 h 327660"/>
                <a:gd name="connsiteX3" fmla="*/ 0 w 144780"/>
                <a:gd name="connsiteY3" fmla="*/ 327660 h 327660"/>
                <a:gd name="connsiteX4" fmla="*/ 0 w 144780"/>
                <a:gd name="connsiteY4" fmla="*/ 0 h 327660"/>
                <a:gd name="connsiteX0" fmla="*/ 0 w 152400"/>
                <a:gd name="connsiteY0" fmla="*/ 0 h 327660"/>
                <a:gd name="connsiteX1" fmla="*/ 152400 w 152400"/>
                <a:gd name="connsiteY1" fmla="*/ 60960 h 327660"/>
                <a:gd name="connsiteX2" fmla="*/ 144780 w 152400"/>
                <a:gd name="connsiteY2" fmla="*/ 327660 h 327660"/>
                <a:gd name="connsiteX3" fmla="*/ 0 w 152400"/>
                <a:gd name="connsiteY3" fmla="*/ 327660 h 327660"/>
                <a:gd name="connsiteX4" fmla="*/ 0 w 152400"/>
                <a:gd name="connsiteY4" fmla="*/ 0 h 327660"/>
                <a:gd name="connsiteX0" fmla="*/ 0 w 152400"/>
                <a:gd name="connsiteY0" fmla="*/ 0 h 396240"/>
                <a:gd name="connsiteX1" fmla="*/ 152400 w 152400"/>
                <a:gd name="connsiteY1" fmla="*/ 60960 h 396240"/>
                <a:gd name="connsiteX2" fmla="*/ 144780 w 152400"/>
                <a:gd name="connsiteY2" fmla="*/ 396240 h 396240"/>
                <a:gd name="connsiteX3" fmla="*/ 0 w 152400"/>
                <a:gd name="connsiteY3" fmla="*/ 327660 h 396240"/>
                <a:gd name="connsiteX4" fmla="*/ 0 w 152400"/>
                <a:gd name="connsiteY4" fmla="*/ 0 h 396240"/>
                <a:gd name="connsiteX0" fmla="*/ 0 w 152400"/>
                <a:gd name="connsiteY0" fmla="*/ 0 h 365760"/>
                <a:gd name="connsiteX1" fmla="*/ 152400 w 152400"/>
                <a:gd name="connsiteY1" fmla="*/ 60960 h 365760"/>
                <a:gd name="connsiteX2" fmla="*/ 144780 w 152400"/>
                <a:gd name="connsiteY2" fmla="*/ 365760 h 365760"/>
                <a:gd name="connsiteX3" fmla="*/ 0 w 152400"/>
                <a:gd name="connsiteY3" fmla="*/ 327660 h 365760"/>
                <a:gd name="connsiteX4" fmla="*/ 0 w 152400"/>
                <a:gd name="connsiteY4" fmla="*/ 0 h 365760"/>
                <a:gd name="connsiteX0" fmla="*/ 0 w 160020"/>
                <a:gd name="connsiteY0" fmla="*/ 0 h 365760"/>
                <a:gd name="connsiteX1" fmla="*/ 152400 w 160020"/>
                <a:gd name="connsiteY1" fmla="*/ 60960 h 365760"/>
                <a:gd name="connsiteX2" fmla="*/ 160020 w 160020"/>
                <a:gd name="connsiteY2" fmla="*/ 365760 h 365760"/>
                <a:gd name="connsiteX3" fmla="*/ 0 w 160020"/>
                <a:gd name="connsiteY3" fmla="*/ 327660 h 365760"/>
                <a:gd name="connsiteX4" fmla="*/ 0 w 160020"/>
                <a:gd name="connsiteY4" fmla="*/ 0 h 365760"/>
                <a:gd name="connsiteX0" fmla="*/ 0 w 167640"/>
                <a:gd name="connsiteY0" fmla="*/ 0 h 365760"/>
                <a:gd name="connsiteX1" fmla="*/ 167640 w 167640"/>
                <a:gd name="connsiteY1" fmla="*/ 45720 h 365760"/>
                <a:gd name="connsiteX2" fmla="*/ 160020 w 167640"/>
                <a:gd name="connsiteY2" fmla="*/ 365760 h 365760"/>
                <a:gd name="connsiteX3" fmla="*/ 0 w 167640"/>
                <a:gd name="connsiteY3" fmla="*/ 327660 h 365760"/>
                <a:gd name="connsiteX4" fmla="*/ 0 w 167640"/>
                <a:gd name="connsiteY4" fmla="*/ 0 h 365760"/>
                <a:gd name="connsiteX0" fmla="*/ 0 w 179070"/>
                <a:gd name="connsiteY0" fmla="*/ 0 h 360997"/>
                <a:gd name="connsiteX1" fmla="*/ 167640 w 179070"/>
                <a:gd name="connsiteY1" fmla="*/ 45720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96215"/>
                <a:gd name="connsiteY0" fmla="*/ 0 h 360997"/>
                <a:gd name="connsiteX1" fmla="*/ 196215 w 196215"/>
                <a:gd name="connsiteY1" fmla="*/ 50482 h 360997"/>
                <a:gd name="connsiteX2" fmla="*/ 179070 w 196215"/>
                <a:gd name="connsiteY2" fmla="*/ 360997 h 360997"/>
                <a:gd name="connsiteX3" fmla="*/ 0 w 196215"/>
                <a:gd name="connsiteY3" fmla="*/ 327660 h 360997"/>
                <a:gd name="connsiteX4" fmla="*/ 0 w 196215"/>
                <a:gd name="connsiteY4" fmla="*/ 0 h 360997"/>
                <a:gd name="connsiteX0" fmla="*/ 0 w 196215"/>
                <a:gd name="connsiteY0" fmla="*/ 0 h 360997"/>
                <a:gd name="connsiteX1" fmla="*/ 196215 w 196215"/>
                <a:gd name="connsiteY1" fmla="*/ 50482 h 360997"/>
                <a:gd name="connsiteX2" fmla="*/ 179070 w 196215"/>
                <a:gd name="connsiteY2" fmla="*/ 360997 h 360997"/>
                <a:gd name="connsiteX3" fmla="*/ 0 w 196215"/>
                <a:gd name="connsiteY3" fmla="*/ 327660 h 360997"/>
                <a:gd name="connsiteX4" fmla="*/ 0 w 196215"/>
                <a:gd name="connsiteY4" fmla="*/ 0 h 360997"/>
                <a:gd name="connsiteX0" fmla="*/ 0 w 179070"/>
                <a:gd name="connsiteY0" fmla="*/ 0 h 360997"/>
                <a:gd name="connsiteX1" fmla="*/ 177165 w 179070"/>
                <a:gd name="connsiteY1" fmla="*/ 45720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79070"/>
                <a:gd name="connsiteY0" fmla="*/ 0 h 360997"/>
                <a:gd name="connsiteX1" fmla="*/ 177165 w 179070"/>
                <a:gd name="connsiteY1" fmla="*/ 21908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79070"/>
                <a:gd name="connsiteY0" fmla="*/ 0 h 360997"/>
                <a:gd name="connsiteX1" fmla="*/ 177165 w 179070"/>
                <a:gd name="connsiteY1" fmla="*/ 36195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79070"/>
                <a:gd name="connsiteY0" fmla="*/ 0 h 360997"/>
                <a:gd name="connsiteX1" fmla="*/ 177165 w 179070"/>
                <a:gd name="connsiteY1" fmla="*/ 36195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79070"/>
                <a:gd name="connsiteY0" fmla="*/ 0 h 360997"/>
                <a:gd name="connsiteX1" fmla="*/ 177165 w 179070"/>
                <a:gd name="connsiteY1" fmla="*/ 26670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070" h="360997">
                  <a:moveTo>
                    <a:pt x="0" y="0"/>
                  </a:moveTo>
                  <a:lnTo>
                    <a:pt x="177165" y="26670"/>
                  </a:lnTo>
                  <a:lnTo>
                    <a:pt x="179070" y="360997"/>
                  </a:lnTo>
                  <a:lnTo>
                    <a:pt x="0" y="3276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91">
              <a:extLst>
                <a:ext uri="{FF2B5EF4-FFF2-40B4-BE49-F238E27FC236}">
                  <a16:creationId xmlns:a16="http://schemas.microsoft.com/office/drawing/2014/main" id="{E4166DA7-FA9E-44EE-A3A3-963BBA12037D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>
              <a:off x="7335853" y="1676249"/>
              <a:ext cx="274447" cy="6441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148">
              <a:extLst>
                <a:ext uri="{FF2B5EF4-FFF2-40B4-BE49-F238E27FC236}">
                  <a16:creationId xmlns:a16="http://schemas.microsoft.com/office/drawing/2014/main" id="{949AD95F-C344-4E32-B527-3F43DF3F36DD}"/>
                </a:ext>
              </a:extLst>
            </p:cNvPr>
            <p:cNvSpPr txBox="1"/>
            <p:nvPr/>
          </p:nvSpPr>
          <p:spPr>
            <a:xfrm>
              <a:off x="7804992" y="1420400"/>
              <a:ext cx="884340" cy="3994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992" dirty="0">
                  <a:latin typeface="Arial" panose="020B0604020202020204" pitchFamily="34" charset="0"/>
                  <a:cs typeface="Arial" panose="020B0604020202020204" pitchFamily="34" charset="0"/>
                </a:rPr>
                <a:t>Structire under test</a:t>
              </a: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37DEF5DA-7F54-4C78-B305-ED1F0DEFF5A2}"/>
                </a:ext>
              </a:extLst>
            </p:cNvPr>
            <p:cNvSpPr/>
            <p:nvPr/>
          </p:nvSpPr>
          <p:spPr>
            <a:xfrm flipH="1">
              <a:off x="8068094" y="2265328"/>
              <a:ext cx="179069" cy="339830"/>
            </a:xfrm>
            <a:custGeom>
              <a:avLst/>
              <a:gdLst>
                <a:gd name="connsiteX0" fmla="*/ 0 w 144780"/>
                <a:gd name="connsiteY0" fmla="*/ 0 h 327660"/>
                <a:gd name="connsiteX1" fmla="*/ 144780 w 144780"/>
                <a:gd name="connsiteY1" fmla="*/ 0 h 327660"/>
                <a:gd name="connsiteX2" fmla="*/ 144780 w 144780"/>
                <a:gd name="connsiteY2" fmla="*/ 327660 h 327660"/>
                <a:gd name="connsiteX3" fmla="*/ 0 w 144780"/>
                <a:gd name="connsiteY3" fmla="*/ 327660 h 327660"/>
                <a:gd name="connsiteX4" fmla="*/ 0 w 144780"/>
                <a:gd name="connsiteY4" fmla="*/ 0 h 327660"/>
                <a:gd name="connsiteX0" fmla="*/ 0 w 152400"/>
                <a:gd name="connsiteY0" fmla="*/ 0 h 327660"/>
                <a:gd name="connsiteX1" fmla="*/ 152400 w 152400"/>
                <a:gd name="connsiteY1" fmla="*/ 60960 h 327660"/>
                <a:gd name="connsiteX2" fmla="*/ 144780 w 152400"/>
                <a:gd name="connsiteY2" fmla="*/ 327660 h 327660"/>
                <a:gd name="connsiteX3" fmla="*/ 0 w 152400"/>
                <a:gd name="connsiteY3" fmla="*/ 327660 h 327660"/>
                <a:gd name="connsiteX4" fmla="*/ 0 w 152400"/>
                <a:gd name="connsiteY4" fmla="*/ 0 h 327660"/>
                <a:gd name="connsiteX0" fmla="*/ 0 w 152400"/>
                <a:gd name="connsiteY0" fmla="*/ 0 h 396240"/>
                <a:gd name="connsiteX1" fmla="*/ 152400 w 152400"/>
                <a:gd name="connsiteY1" fmla="*/ 60960 h 396240"/>
                <a:gd name="connsiteX2" fmla="*/ 144780 w 152400"/>
                <a:gd name="connsiteY2" fmla="*/ 396240 h 396240"/>
                <a:gd name="connsiteX3" fmla="*/ 0 w 152400"/>
                <a:gd name="connsiteY3" fmla="*/ 327660 h 396240"/>
                <a:gd name="connsiteX4" fmla="*/ 0 w 152400"/>
                <a:gd name="connsiteY4" fmla="*/ 0 h 396240"/>
                <a:gd name="connsiteX0" fmla="*/ 0 w 152400"/>
                <a:gd name="connsiteY0" fmla="*/ 0 h 365760"/>
                <a:gd name="connsiteX1" fmla="*/ 152400 w 152400"/>
                <a:gd name="connsiteY1" fmla="*/ 60960 h 365760"/>
                <a:gd name="connsiteX2" fmla="*/ 144780 w 152400"/>
                <a:gd name="connsiteY2" fmla="*/ 365760 h 365760"/>
                <a:gd name="connsiteX3" fmla="*/ 0 w 152400"/>
                <a:gd name="connsiteY3" fmla="*/ 327660 h 365760"/>
                <a:gd name="connsiteX4" fmla="*/ 0 w 152400"/>
                <a:gd name="connsiteY4" fmla="*/ 0 h 365760"/>
                <a:gd name="connsiteX0" fmla="*/ 0 w 160020"/>
                <a:gd name="connsiteY0" fmla="*/ 0 h 365760"/>
                <a:gd name="connsiteX1" fmla="*/ 152400 w 160020"/>
                <a:gd name="connsiteY1" fmla="*/ 60960 h 365760"/>
                <a:gd name="connsiteX2" fmla="*/ 160020 w 160020"/>
                <a:gd name="connsiteY2" fmla="*/ 365760 h 365760"/>
                <a:gd name="connsiteX3" fmla="*/ 0 w 160020"/>
                <a:gd name="connsiteY3" fmla="*/ 327660 h 365760"/>
                <a:gd name="connsiteX4" fmla="*/ 0 w 160020"/>
                <a:gd name="connsiteY4" fmla="*/ 0 h 365760"/>
                <a:gd name="connsiteX0" fmla="*/ 0 w 167640"/>
                <a:gd name="connsiteY0" fmla="*/ 0 h 365760"/>
                <a:gd name="connsiteX1" fmla="*/ 167640 w 167640"/>
                <a:gd name="connsiteY1" fmla="*/ 45720 h 365760"/>
                <a:gd name="connsiteX2" fmla="*/ 160020 w 167640"/>
                <a:gd name="connsiteY2" fmla="*/ 365760 h 365760"/>
                <a:gd name="connsiteX3" fmla="*/ 0 w 167640"/>
                <a:gd name="connsiteY3" fmla="*/ 327660 h 365760"/>
                <a:gd name="connsiteX4" fmla="*/ 0 w 167640"/>
                <a:gd name="connsiteY4" fmla="*/ 0 h 365760"/>
                <a:gd name="connsiteX0" fmla="*/ 0 w 179070"/>
                <a:gd name="connsiteY0" fmla="*/ 0 h 360997"/>
                <a:gd name="connsiteX1" fmla="*/ 167640 w 179070"/>
                <a:gd name="connsiteY1" fmla="*/ 45720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96215"/>
                <a:gd name="connsiteY0" fmla="*/ 0 h 360997"/>
                <a:gd name="connsiteX1" fmla="*/ 196215 w 196215"/>
                <a:gd name="connsiteY1" fmla="*/ 50482 h 360997"/>
                <a:gd name="connsiteX2" fmla="*/ 179070 w 196215"/>
                <a:gd name="connsiteY2" fmla="*/ 360997 h 360997"/>
                <a:gd name="connsiteX3" fmla="*/ 0 w 196215"/>
                <a:gd name="connsiteY3" fmla="*/ 327660 h 360997"/>
                <a:gd name="connsiteX4" fmla="*/ 0 w 196215"/>
                <a:gd name="connsiteY4" fmla="*/ 0 h 360997"/>
                <a:gd name="connsiteX0" fmla="*/ 0 w 196215"/>
                <a:gd name="connsiteY0" fmla="*/ 0 h 360997"/>
                <a:gd name="connsiteX1" fmla="*/ 196215 w 196215"/>
                <a:gd name="connsiteY1" fmla="*/ 50482 h 360997"/>
                <a:gd name="connsiteX2" fmla="*/ 179070 w 196215"/>
                <a:gd name="connsiteY2" fmla="*/ 360997 h 360997"/>
                <a:gd name="connsiteX3" fmla="*/ 0 w 196215"/>
                <a:gd name="connsiteY3" fmla="*/ 327660 h 360997"/>
                <a:gd name="connsiteX4" fmla="*/ 0 w 196215"/>
                <a:gd name="connsiteY4" fmla="*/ 0 h 360997"/>
                <a:gd name="connsiteX0" fmla="*/ 0 w 179070"/>
                <a:gd name="connsiteY0" fmla="*/ 0 h 360997"/>
                <a:gd name="connsiteX1" fmla="*/ 177165 w 179070"/>
                <a:gd name="connsiteY1" fmla="*/ 45720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79070"/>
                <a:gd name="connsiteY0" fmla="*/ 0 h 360997"/>
                <a:gd name="connsiteX1" fmla="*/ 177165 w 179070"/>
                <a:gd name="connsiteY1" fmla="*/ 21908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79070"/>
                <a:gd name="connsiteY0" fmla="*/ 0 h 360997"/>
                <a:gd name="connsiteX1" fmla="*/ 177165 w 179070"/>
                <a:gd name="connsiteY1" fmla="*/ 36195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79070"/>
                <a:gd name="connsiteY0" fmla="*/ 0 h 360997"/>
                <a:gd name="connsiteX1" fmla="*/ 177165 w 179070"/>
                <a:gd name="connsiteY1" fmla="*/ 36195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79070"/>
                <a:gd name="connsiteY0" fmla="*/ 0 h 360997"/>
                <a:gd name="connsiteX1" fmla="*/ 177165 w 179070"/>
                <a:gd name="connsiteY1" fmla="*/ 26670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79070"/>
                <a:gd name="connsiteY0" fmla="*/ 0 h 360997"/>
                <a:gd name="connsiteX1" fmla="*/ 177165 w 179070"/>
                <a:gd name="connsiteY1" fmla="*/ 13970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83303"/>
                <a:gd name="connsiteY0" fmla="*/ 0 h 356764"/>
                <a:gd name="connsiteX1" fmla="*/ 177165 w 183303"/>
                <a:gd name="connsiteY1" fmla="*/ 13970 h 356764"/>
                <a:gd name="connsiteX2" fmla="*/ 183303 w 183303"/>
                <a:gd name="connsiteY2" fmla="*/ 356764 h 356764"/>
                <a:gd name="connsiteX3" fmla="*/ 0 w 183303"/>
                <a:gd name="connsiteY3" fmla="*/ 327660 h 356764"/>
                <a:gd name="connsiteX4" fmla="*/ 0 w 183303"/>
                <a:gd name="connsiteY4" fmla="*/ 0 h 356764"/>
                <a:gd name="connsiteX0" fmla="*/ 0 w 183303"/>
                <a:gd name="connsiteY0" fmla="*/ 0 h 348297"/>
                <a:gd name="connsiteX1" fmla="*/ 177165 w 183303"/>
                <a:gd name="connsiteY1" fmla="*/ 13970 h 348297"/>
                <a:gd name="connsiteX2" fmla="*/ 183303 w 183303"/>
                <a:gd name="connsiteY2" fmla="*/ 348297 h 348297"/>
                <a:gd name="connsiteX3" fmla="*/ 0 w 183303"/>
                <a:gd name="connsiteY3" fmla="*/ 327660 h 348297"/>
                <a:gd name="connsiteX4" fmla="*/ 0 w 183303"/>
                <a:gd name="connsiteY4" fmla="*/ 0 h 348297"/>
                <a:gd name="connsiteX0" fmla="*/ 0 w 187536"/>
                <a:gd name="connsiteY0" fmla="*/ 0 h 339830"/>
                <a:gd name="connsiteX1" fmla="*/ 177165 w 187536"/>
                <a:gd name="connsiteY1" fmla="*/ 13970 h 339830"/>
                <a:gd name="connsiteX2" fmla="*/ 187536 w 187536"/>
                <a:gd name="connsiteY2" fmla="*/ 339830 h 339830"/>
                <a:gd name="connsiteX3" fmla="*/ 0 w 187536"/>
                <a:gd name="connsiteY3" fmla="*/ 327660 h 339830"/>
                <a:gd name="connsiteX4" fmla="*/ 0 w 187536"/>
                <a:gd name="connsiteY4" fmla="*/ 0 h 339830"/>
                <a:gd name="connsiteX0" fmla="*/ 0 w 179069"/>
                <a:gd name="connsiteY0" fmla="*/ 0 h 339830"/>
                <a:gd name="connsiteX1" fmla="*/ 177165 w 179069"/>
                <a:gd name="connsiteY1" fmla="*/ 13970 h 339830"/>
                <a:gd name="connsiteX2" fmla="*/ 179069 w 179069"/>
                <a:gd name="connsiteY2" fmla="*/ 339830 h 339830"/>
                <a:gd name="connsiteX3" fmla="*/ 0 w 179069"/>
                <a:gd name="connsiteY3" fmla="*/ 327660 h 339830"/>
                <a:gd name="connsiteX4" fmla="*/ 0 w 179069"/>
                <a:gd name="connsiteY4" fmla="*/ 0 h 33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069" h="339830">
                  <a:moveTo>
                    <a:pt x="0" y="0"/>
                  </a:moveTo>
                  <a:lnTo>
                    <a:pt x="177165" y="13970"/>
                  </a:lnTo>
                  <a:cubicBezTo>
                    <a:pt x="177800" y="122590"/>
                    <a:pt x="178434" y="231210"/>
                    <a:pt x="179069" y="339830"/>
                  </a:cubicBezTo>
                  <a:lnTo>
                    <a:pt x="0" y="3276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Elbow Connector 34">
              <a:extLst>
                <a:ext uri="{FF2B5EF4-FFF2-40B4-BE49-F238E27FC236}">
                  <a16:creationId xmlns:a16="http://schemas.microsoft.com/office/drawing/2014/main" id="{CC4203C7-3985-460E-BE48-D181A749DFD9}"/>
                </a:ext>
              </a:extLst>
            </p:cNvPr>
            <p:cNvCxnSpPr/>
            <p:nvPr/>
          </p:nvCxnSpPr>
          <p:spPr>
            <a:xfrm rot="16200000" flipH="1">
              <a:off x="6669565" y="1715683"/>
              <a:ext cx="202335" cy="3185475"/>
            </a:xfrm>
            <a:prstGeom prst="bentConnector3">
              <a:avLst>
                <a:gd name="adj1" fmla="val 258657"/>
              </a:avLst>
            </a:prstGeom>
            <a:ln w="12700"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95">
              <a:extLst>
                <a:ext uri="{FF2B5EF4-FFF2-40B4-BE49-F238E27FC236}">
                  <a16:creationId xmlns:a16="http://schemas.microsoft.com/office/drawing/2014/main" id="{4B0D38AD-B332-4B6A-BDBF-B3A0C20CA373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>
              <a:off x="7335853" y="1676249"/>
              <a:ext cx="817901" cy="7261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96">
              <a:extLst>
                <a:ext uri="{FF2B5EF4-FFF2-40B4-BE49-F238E27FC236}">
                  <a16:creationId xmlns:a16="http://schemas.microsoft.com/office/drawing/2014/main" id="{C66A2C20-2E9E-4515-9903-DF8C1C3FA443}"/>
                </a:ext>
              </a:extLst>
            </p:cNvPr>
            <p:cNvCxnSpPr>
              <a:cxnSpLocks/>
              <a:stCxn id="36" idx="2"/>
            </p:cNvCxnSpPr>
            <p:nvPr/>
          </p:nvCxnSpPr>
          <p:spPr>
            <a:xfrm flipH="1">
              <a:off x="8010255" y="1819826"/>
              <a:ext cx="236908" cy="3010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26">
              <a:extLst>
                <a:ext uri="{FF2B5EF4-FFF2-40B4-BE49-F238E27FC236}">
                  <a16:creationId xmlns:a16="http://schemas.microsoft.com/office/drawing/2014/main" id="{535400EA-80C1-485D-9721-2CBE1472C97E}"/>
                </a:ext>
              </a:extLst>
            </p:cNvPr>
            <p:cNvSpPr txBox="1"/>
            <p:nvPr/>
          </p:nvSpPr>
          <p:spPr>
            <a:xfrm>
              <a:off x="6889147" y="2072142"/>
              <a:ext cx="495142" cy="5991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92" dirty="0">
                  <a:latin typeface="Arial" panose="020B0604020202020204" pitchFamily="34" charset="0"/>
                  <a:cs typeface="Arial" panose="020B0604020202020204" pitchFamily="34" charset="0"/>
                </a:rPr>
                <a:t>GPIB</a:t>
              </a:r>
            </a:p>
            <a:p>
              <a:r>
                <a:rPr lang="en-US" sz="992" dirty="0">
                  <a:latin typeface="Arial" panose="020B0604020202020204" pitchFamily="34" charset="0"/>
                  <a:cs typeface="Arial" panose="020B0604020202020204" pitchFamily="34" charset="0"/>
                </a:rPr>
                <a:t>USB</a:t>
              </a:r>
            </a:p>
            <a:p>
              <a:r>
                <a:rPr lang="en-US" sz="992" dirty="0">
                  <a:latin typeface="Arial" panose="020B0604020202020204" pitchFamily="34" charset="0"/>
                  <a:cs typeface="Arial" panose="020B0604020202020204" pitchFamily="34" charset="0"/>
                </a:rPr>
                <a:t>LAN</a:t>
              </a:r>
            </a:p>
          </p:txBody>
        </p:sp>
        <p:cxnSp>
          <p:nvCxnSpPr>
            <p:cNvPr id="42" name="Elbow Connector 49">
              <a:extLst>
                <a:ext uri="{FF2B5EF4-FFF2-40B4-BE49-F238E27FC236}">
                  <a16:creationId xmlns:a16="http://schemas.microsoft.com/office/drawing/2014/main" id="{29E319B5-24C7-42B0-995F-5BAA947955F3}"/>
                </a:ext>
              </a:extLst>
            </p:cNvPr>
            <p:cNvCxnSpPr>
              <a:cxnSpLocks/>
              <a:stCxn id="52" idx="2"/>
              <a:endCxn id="28" idx="3"/>
            </p:cNvCxnSpPr>
            <p:nvPr/>
          </p:nvCxnSpPr>
          <p:spPr>
            <a:xfrm flipH="1">
              <a:off x="6352940" y="1951334"/>
              <a:ext cx="154760" cy="799148"/>
            </a:xfrm>
            <a:prstGeom prst="bentConnector3">
              <a:avLst>
                <a:gd name="adj1" fmla="val -179144"/>
              </a:avLst>
            </a:prstGeom>
            <a:ln w="12700"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ctangle 99">
              <a:extLst>
                <a:ext uri="{FF2B5EF4-FFF2-40B4-BE49-F238E27FC236}">
                  <a16:creationId xmlns:a16="http://schemas.microsoft.com/office/drawing/2014/main" id="{4A60CB93-2230-4291-8DE6-C57B5B041B31}"/>
                </a:ext>
              </a:extLst>
            </p:cNvPr>
            <p:cNvSpPr/>
            <p:nvPr/>
          </p:nvSpPr>
          <p:spPr>
            <a:xfrm>
              <a:off x="7326743" y="3157945"/>
              <a:ext cx="1387939" cy="25906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92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RF switch</a:t>
              </a:r>
            </a:p>
          </p:txBody>
        </p:sp>
        <p:cxnSp>
          <p:nvCxnSpPr>
            <p:cNvPr id="44" name="Elbow Connector 74">
              <a:extLst>
                <a:ext uri="{FF2B5EF4-FFF2-40B4-BE49-F238E27FC236}">
                  <a16:creationId xmlns:a16="http://schemas.microsoft.com/office/drawing/2014/main" id="{AC4ADFEC-867D-4FA8-9A38-99D55B934113}"/>
                </a:ext>
              </a:extLst>
            </p:cNvPr>
            <p:cNvCxnSpPr/>
            <p:nvPr/>
          </p:nvCxnSpPr>
          <p:spPr>
            <a:xfrm rot="16200000" flipH="1">
              <a:off x="6724378" y="2355891"/>
              <a:ext cx="202335" cy="1889331"/>
            </a:xfrm>
            <a:prstGeom prst="bentConnector3">
              <a:avLst>
                <a:gd name="adj1" fmla="val 200767"/>
              </a:avLst>
            </a:prstGeom>
            <a:ln w="12700"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angle 20">
              <a:extLst>
                <a:ext uri="{FF2B5EF4-FFF2-40B4-BE49-F238E27FC236}">
                  <a16:creationId xmlns:a16="http://schemas.microsoft.com/office/drawing/2014/main" id="{0675065B-E22F-477D-999A-87A5E261E678}"/>
                </a:ext>
              </a:extLst>
            </p:cNvPr>
            <p:cNvSpPr/>
            <p:nvPr/>
          </p:nvSpPr>
          <p:spPr>
            <a:xfrm>
              <a:off x="7793968" y="2259632"/>
              <a:ext cx="185632" cy="348297"/>
            </a:xfrm>
            <a:custGeom>
              <a:avLst/>
              <a:gdLst>
                <a:gd name="connsiteX0" fmla="*/ 0 w 144780"/>
                <a:gd name="connsiteY0" fmla="*/ 0 h 327660"/>
                <a:gd name="connsiteX1" fmla="*/ 144780 w 144780"/>
                <a:gd name="connsiteY1" fmla="*/ 0 h 327660"/>
                <a:gd name="connsiteX2" fmla="*/ 144780 w 144780"/>
                <a:gd name="connsiteY2" fmla="*/ 327660 h 327660"/>
                <a:gd name="connsiteX3" fmla="*/ 0 w 144780"/>
                <a:gd name="connsiteY3" fmla="*/ 327660 h 327660"/>
                <a:gd name="connsiteX4" fmla="*/ 0 w 144780"/>
                <a:gd name="connsiteY4" fmla="*/ 0 h 327660"/>
                <a:gd name="connsiteX0" fmla="*/ 0 w 152400"/>
                <a:gd name="connsiteY0" fmla="*/ 0 h 327660"/>
                <a:gd name="connsiteX1" fmla="*/ 152400 w 152400"/>
                <a:gd name="connsiteY1" fmla="*/ 60960 h 327660"/>
                <a:gd name="connsiteX2" fmla="*/ 144780 w 152400"/>
                <a:gd name="connsiteY2" fmla="*/ 327660 h 327660"/>
                <a:gd name="connsiteX3" fmla="*/ 0 w 152400"/>
                <a:gd name="connsiteY3" fmla="*/ 327660 h 327660"/>
                <a:gd name="connsiteX4" fmla="*/ 0 w 152400"/>
                <a:gd name="connsiteY4" fmla="*/ 0 h 327660"/>
                <a:gd name="connsiteX0" fmla="*/ 0 w 152400"/>
                <a:gd name="connsiteY0" fmla="*/ 0 h 396240"/>
                <a:gd name="connsiteX1" fmla="*/ 152400 w 152400"/>
                <a:gd name="connsiteY1" fmla="*/ 60960 h 396240"/>
                <a:gd name="connsiteX2" fmla="*/ 144780 w 152400"/>
                <a:gd name="connsiteY2" fmla="*/ 396240 h 396240"/>
                <a:gd name="connsiteX3" fmla="*/ 0 w 152400"/>
                <a:gd name="connsiteY3" fmla="*/ 327660 h 396240"/>
                <a:gd name="connsiteX4" fmla="*/ 0 w 152400"/>
                <a:gd name="connsiteY4" fmla="*/ 0 h 396240"/>
                <a:gd name="connsiteX0" fmla="*/ 0 w 152400"/>
                <a:gd name="connsiteY0" fmla="*/ 0 h 365760"/>
                <a:gd name="connsiteX1" fmla="*/ 152400 w 152400"/>
                <a:gd name="connsiteY1" fmla="*/ 60960 h 365760"/>
                <a:gd name="connsiteX2" fmla="*/ 144780 w 152400"/>
                <a:gd name="connsiteY2" fmla="*/ 365760 h 365760"/>
                <a:gd name="connsiteX3" fmla="*/ 0 w 152400"/>
                <a:gd name="connsiteY3" fmla="*/ 327660 h 365760"/>
                <a:gd name="connsiteX4" fmla="*/ 0 w 152400"/>
                <a:gd name="connsiteY4" fmla="*/ 0 h 365760"/>
                <a:gd name="connsiteX0" fmla="*/ 0 w 160020"/>
                <a:gd name="connsiteY0" fmla="*/ 0 h 365760"/>
                <a:gd name="connsiteX1" fmla="*/ 152400 w 160020"/>
                <a:gd name="connsiteY1" fmla="*/ 60960 h 365760"/>
                <a:gd name="connsiteX2" fmla="*/ 160020 w 160020"/>
                <a:gd name="connsiteY2" fmla="*/ 365760 h 365760"/>
                <a:gd name="connsiteX3" fmla="*/ 0 w 160020"/>
                <a:gd name="connsiteY3" fmla="*/ 327660 h 365760"/>
                <a:gd name="connsiteX4" fmla="*/ 0 w 160020"/>
                <a:gd name="connsiteY4" fmla="*/ 0 h 365760"/>
                <a:gd name="connsiteX0" fmla="*/ 0 w 167640"/>
                <a:gd name="connsiteY0" fmla="*/ 0 h 365760"/>
                <a:gd name="connsiteX1" fmla="*/ 167640 w 167640"/>
                <a:gd name="connsiteY1" fmla="*/ 45720 h 365760"/>
                <a:gd name="connsiteX2" fmla="*/ 160020 w 167640"/>
                <a:gd name="connsiteY2" fmla="*/ 365760 h 365760"/>
                <a:gd name="connsiteX3" fmla="*/ 0 w 167640"/>
                <a:gd name="connsiteY3" fmla="*/ 327660 h 365760"/>
                <a:gd name="connsiteX4" fmla="*/ 0 w 167640"/>
                <a:gd name="connsiteY4" fmla="*/ 0 h 365760"/>
                <a:gd name="connsiteX0" fmla="*/ 0 w 179070"/>
                <a:gd name="connsiteY0" fmla="*/ 0 h 360997"/>
                <a:gd name="connsiteX1" fmla="*/ 167640 w 179070"/>
                <a:gd name="connsiteY1" fmla="*/ 45720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96215"/>
                <a:gd name="connsiteY0" fmla="*/ 0 h 360997"/>
                <a:gd name="connsiteX1" fmla="*/ 196215 w 196215"/>
                <a:gd name="connsiteY1" fmla="*/ 50482 h 360997"/>
                <a:gd name="connsiteX2" fmla="*/ 179070 w 196215"/>
                <a:gd name="connsiteY2" fmla="*/ 360997 h 360997"/>
                <a:gd name="connsiteX3" fmla="*/ 0 w 196215"/>
                <a:gd name="connsiteY3" fmla="*/ 327660 h 360997"/>
                <a:gd name="connsiteX4" fmla="*/ 0 w 196215"/>
                <a:gd name="connsiteY4" fmla="*/ 0 h 360997"/>
                <a:gd name="connsiteX0" fmla="*/ 0 w 196215"/>
                <a:gd name="connsiteY0" fmla="*/ 0 h 360997"/>
                <a:gd name="connsiteX1" fmla="*/ 196215 w 196215"/>
                <a:gd name="connsiteY1" fmla="*/ 50482 h 360997"/>
                <a:gd name="connsiteX2" fmla="*/ 179070 w 196215"/>
                <a:gd name="connsiteY2" fmla="*/ 360997 h 360997"/>
                <a:gd name="connsiteX3" fmla="*/ 0 w 196215"/>
                <a:gd name="connsiteY3" fmla="*/ 327660 h 360997"/>
                <a:gd name="connsiteX4" fmla="*/ 0 w 196215"/>
                <a:gd name="connsiteY4" fmla="*/ 0 h 360997"/>
                <a:gd name="connsiteX0" fmla="*/ 0 w 179070"/>
                <a:gd name="connsiteY0" fmla="*/ 0 h 360997"/>
                <a:gd name="connsiteX1" fmla="*/ 177165 w 179070"/>
                <a:gd name="connsiteY1" fmla="*/ 45720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79070"/>
                <a:gd name="connsiteY0" fmla="*/ 0 h 360997"/>
                <a:gd name="connsiteX1" fmla="*/ 177165 w 179070"/>
                <a:gd name="connsiteY1" fmla="*/ 21908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79070"/>
                <a:gd name="connsiteY0" fmla="*/ 0 h 360997"/>
                <a:gd name="connsiteX1" fmla="*/ 177165 w 179070"/>
                <a:gd name="connsiteY1" fmla="*/ 36195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79070"/>
                <a:gd name="connsiteY0" fmla="*/ 0 h 360997"/>
                <a:gd name="connsiteX1" fmla="*/ 177165 w 179070"/>
                <a:gd name="connsiteY1" fmla="*/ 36195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79070"/>
                <a:gd name="connsiteY0" fmla="*/ 0 h 360997"/>
                <a:gd name="connsiteX1" fmla="*/ 177165 w 179070"/>
                <a:gd name="connsiteY1" fmla="*/ 26670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85632"/>
                <a:gd name="connsiteY0" fmla="*/ 0 h 360997"/>
                <a:gd name="connsiteX1" fmla="*/ 185632 w 185632"/>
                <a:gd name="connsiteY1" fmla="*/ 13970 h 360997"/>
                <a:gd name="connsiteX2" fmla="*/ 179070 w 185632"/>
                <a:gd name="connsiteY2" fmla="*/ 360997 h 360997"/>
                <a:gd name="connsiteX3" fmla="*/ 0 w 185632"/>
                <a:gd name="connsiteY3" fmla="*/ 327660 h 360997"/>
                <a:gd name="connsiteX4" fmla="*/ 0 w 185632"/>
                <a:gd name="connsiteY4" fmla="*/ 0 h 360997"/>
                <a:gd name="connsiteX0" fmla="*/ 0 w 196003"/>
                <a:gd name="connsiteY0" fmla="*/ 0 h 344064"/>
                <a:gd name="connsiteX1" fmla="*/ 185632 w 196003"/>
                <a:gd name="connsiteY1" fmla="*/ 13970 h 344064"/>
                <a:gd name="connsiteX2" fmla="*/ 196003 w 196003"/>
                <a:gd name="connsiteY2" fmla="*/ 344064 h 344064"/>
                <a:gd name="connsiteX3" fmla="*/ 0 w 196003"/>
                <a:gd name="connsiteY3" fmla="*/ 327660 h 344064"/>
                <a:gd name="connsiteX4" fmla="*/ 0 w 196003"/>
                <a:gd name="connsiteY4" fmla="*/ 0 h 344064"/>
                <a:gd name="connsiteX0" fmla="*/ 0 w 185632"/>
                <a:gd name="connsiteY0" fmla="*/ 0 h 348297"/>
                <a:gd name="connsiteX1" fmla="*/ 185632 w 185632"/>
                <a:gd name="connsiteY1" fmla="*/ 13970 h 348297"/>
                <a:gd name="connsiteX2" fmla="*/ 183303 w 185632"/>
                <a:gd name="connsiteY2" fmla="*/ 348297 h 348297"/>
                <a:gd name="connsiteX3" fmla="*/ 0 w 185632"/>
                <a:gd name="connsiteY3" fmla="*/ 327660 h 348297"/>
                <a:gd name="connsiteX4" fmla="*/ 0 w 185632"/>
                <a:gd name="connsiteY4" fmla="*/ 0 h 34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32" h="348297">
                  <a:moveTo>
                    <a:pt x="0" y="0"/>
                  </a:moveTo>
                  <a:lnTo>
                    <a:pt x="185632" y="13970"/>
                  </a:lnTo>
                  <a:cubicBezTo>
                    <a:pt x="184856" y="125412"/>
                    <a:pt x="184079" y="236855"/>
                    <a:pt x="183303" y="348297"/>
                  </a:cubicBezTo>
                  <a:lnTo>
                    <a:pt x="0" y="3276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20">
              <a:extLst>
                <a:ext uri="{FF2B5EF4-FFF2-40B4-BE49-F238E27FC236}">
                  <a16:creationId xmlns:a16="http://schemas.microsoft.com/office/drawing/2014/main" id="{D021C3A5-9A1A-4A81-8C0E-3A4861D2B725}"/>
                </a:ext>
              </a:extLst>
            </p:cNvPr>
            <p:cNvSpPr/>
            <p:nvPr/>
          </p:nvSpPr>
          <p:spPr>
            <a:xfrm flipH="1">
              <a:off x="8328257" y="2229784"/>
              <a:ext cx="179070" cy="360997"/>
            </a:xfrm>
            <a:custGeom>
              <a:avLst/>
              <a:gdLst>
                <a:gd name="connsiteX0" fmla="*/ 0 w 144780"/>
                <a:gd name="connsiteY0" fmla="*/ 0 h 327660"/>
                <a:gd name="connsiteX1" fmla="*/ 144780 w 144780"/>
                <a:gd name="connsiteY1" fmla="*/ 0 h 327660"/>
                <a:gd name="connsiteX2" fmla="*/ 144780 w 144780"/>
                <a:gd name="connsiteY2" fmla="*/ 327660 h 327660"/>
                <a:gd name="connsiteX3" fmla="*/ 0 w 144780"/>
                <a:gd name="connsiteY3" fmla="*/ 327660 h 327660"/>
                <a:gd name="connsiteX4" fmla="*/ 0 w 144780"/>
                <a:gd name="connsiteY4" fmla="*/ 0 h 327660"/>
                <a:gd name="connsiteX0" fmla="*/ 0 w 152400"/>
                <a:gd name="connsiteY0" fmla="*/ 0 h 327660"/>
                <a:gd name="connsiteX1" fmla="*/ 152400 w 152400"/>
                <a:gd name="connsiteY1" fmla="*/ 60960 h 327660"/>
                <a:gd name="connsiteX2" fmla="*/ 144780 w 152400"/>
                <a:gd name="connsiteY2" fmla="*/ 327660 h 327660"/>
                <a:gd name="connsiteX3" fmla="*/ 0 w 152400"/>
                <a:gd name="connsiteY3" fmla="*/ 327660 h 327660"/>
                <a:gd name="connsiteX4" fmla="*/ 0 w 152400"/>
                <a:gd name="connsiteY4" fmla="*/ 0 h 327660"/>
                <a:gd name="connsiteX0" fmla="*/ 0 w 152400"/>
                <a:gd name="connsiteY0" fmla="*/ 0 h 396240"/>
                <a:gd name="connsiteX1" fmla="*/ 152400 w 152400"/>
                <a:gd name="connsiteY1" fmla="*/ 60960 h 396240"/>
                <a:gd name="connsiteX2" fmla="*/ 144780 w 152400"/>
                <a:gd name="connsiteY2" fmla="*/ 396240 h 396240"/>
                <a:gd name="connsiteX3" fmla="*/ 0 w 152400"/>
                <a:gd name="connsiteY3" fmla="*/ 327660 h 396240"/>
                <a:gd name="connsiteX4" fmla="*/ 0 w 152400"/>
                <a:gd name="connsiteY4" fmla="*/ 0 h 396240"/>
                <a:gd name="connsiteX0" fmla="*/ 0 w 152400"/>
                <a:gd name="connsiteY0" fmla="*/ 0 h 365760"/>
                <a:gd name="connsiteX1" fmla="*/ 152400 w 152400"/>
                <a:gd name="connsiteY1" fmla="*/ 60960 h 365760"/>
                <a:gd name="connsiteX2" fmla="*/ 144780 w 152400"/>
                <a:gd name="connsiteY2" fmla="*/ 365760 h 365760"/>
                <a:gd name="connsiteX3" fmla="*/ 0 w 152400"/>
                <a:gd name="connsiteY3" fmla="*/ 327660 h 365760"/>
                <a:gd name="connsiteX4" fmla="*/ 0 w 152400"/>
                <a:gd name="connsiteY4" fmla="*/ 0 h 365760"/>
                <a:gd name="connsiteX0" fmla="*/ 0 w 160020"/>
                <a:gd name="connsiteY0" fmla="*/ 0 h 365760"/>
                <a:gd name="connsiteX1" fmla="*/ 152400 w 160020"/>
                <a:gd name="connsiteY1" fmla="*/ 60960 h 365760"/>
                <a:gd name="connsiteX2" fmla="*/ 160020 w 160020"/>
                <a:gd name="connsiteY2" fmla="*/ 365760 h 365760"/>
                <a:gd name="connsiteX3" fmla="*/ 0 w 160020"/>
                <a:gd name="connsiteY3" fmla="*/ 327660 h 365760"/>
                <a:gd name="connsiteX4" fmla="*/ 0 w 160020"/>
                <a:gd name="connsiteY4" fmla="*/ 0 h 365760"/>
                <a:gd name="connsiteX0" fmla="*/ 0 w 167640"/>
                <a:gd name="connsiteY0" fmla="*/ 0 h 365760"/>
                <a:gd name="connsiteX1" fmla="*/ 167640 w 167640"/>
                <a:gd name="connsiteY1" fmla="*/ 45720 h 365760"/>
                <a:gd name="connsiteX2" fmla="*/ 160020 w 167640"/>
                <a:gd name="connsiteY2" fmla="*/ 365760 h 365760"/>
                <a:gd name="connsiteX3" fmla="*/ 0 w 167640"/>
                <a:gd name="connsiteY3" fmla="*/ 327660 h 365760"/>
                <a:gd name="connsiteX4" fmla="*/ 0 w 167640"/>
                <a:gd name="connsiteY4" fmla="*/ 0 h 365760"/>
                <a:gd name="connsiteX0" fmla="*/ 0 w 179070"/>
                <a:gd name="connsiteY0" fmla="*/ 0 h 360997"/>
                <a:gd name="connsiteX1" fmla="*/ 167640 w 179070"/>
                <a:gd name="connsiteY1" fmla="*/ 45720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96215"/>
                <a:gd name="connsiteY0" fmla="*/ 0 h 360997"/>
                <a:gd name="connsiteX1" fmla="*/ 196215 w 196215"/>
                <a:gd name="connsiteY1" fmla="*/ 50482 h 360997"/>
                <a:gd name="connsiteX2" fmla="*/ 179070 w 196215"/>
                <a:gd name="connsiteY2" fmla="*/ 360997 h 360997"/>
                <a:gd name="connsiteX3" fmla="*/ 0 w 196215"/>
                <a:gd name="connsiteY3" fmla="*/ 327660 h 360997"/>
                <a:gd name="connsiteX4" fmla="*/ 0 w 196215"/>
                <a:gd name="connsiteY4" fmla="*/ 0 h 360997"/>
                <a:gd name="connsiteX0" fmla="*/ 0 w 196215"/>
                <a:gd name="connsiteY0" fmla="*/ 0 h 360997"/>
                <a:gd name="connsiteX1" fmla="*/ 196215 w 196215"/>
                <a:gd name="connsiteY1" fmla="*/ 50482 h 360997"/>
                <a:gd name="connsiteX2" fmla="*/ 179070 w 196215"/>
                <a:gd name="connsiteY2" fmla="*/ 360997 h 360997"/>
                <a:gd name="connsiteX3" fmla="*/ 0 w 196215"/>
                <a:gd name="connsiteY3" fmla="*/ 327660 h 360997"/>
                <a:gd name="connsiteX4" fmla="*/ 0 w 196215"/>
                <a:gd name="connsiteY4" fmla="*/ 0 h 360997"/>
                <a:gd name="connsiteX0" fmla="*/ 0 w 179070"/>
                <a:gd name="connsiteY0" fmla="*/ 0 h 360997"/>
                <a:gd name="connsiteX1" fmla="*/ 177165 w 179070"/>
                <a:gd name="connsiteY1" fmla="*/ 45720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79070"/>
                <a:gd name="connsiteY0" fmla="*/ 0 h 360997"/>
                <a:gd name="connsiteX1" fmla="*/ 177165 w 179070"/>
                <a:gd name="connsiteY1" fmla="*/ 21908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79070"/>
                <a:gd name="connsiteY0" fmla="*/ 0 h 360997"/>
                <a:gd name="connsiteX1" fmla="*/ 177165 w 179070"/>
                <a:gd name="connsiteY1" fmla="*/ 36195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79070"/>
                <a:gd name="connsiteY0" fmla="*/ 0 h 360997"/>
                <a:gd name="connsiteX1" fmla="*/ 177165 w 179070"/>
                <a:gd name="connsiteY1" fmla="*/ 36195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  <a:gd name="connsiteX0" fmla="*/ 0 w 179070"/>
                <a:gd name="connsiteY0" fmla="*/ 0 h 360997"/>
                <a:gd name="connsiteX1" fmla="*/ 177165 w 179070"/>
                <a:gd name="connsiteY1" fmla="*/ 26670 h 360997"/>
                <a:gd name="connsiteX2" fmla="*/ 179070 w 179070"/>
                <a:gd name="connsiteY2" fmla="*/ 360997 h 360997"/>
                <a:gd name="connsiteX3" fmla="*/ 0 w 179070"/>
                <a:gd name="connsiteY3" fmla="*/ 327660 h 360997"/>
                <a:gd name="connsiteX4" fmla="*/ 0 w 179070"/>
                <a:gd name="connsiteY4" fmla="*/ 0 h 36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070" h="360997">
                  <a:moveTo>
                    <a:pt x="0" y="0"/>
                  </a:moveTo>
                  <a:lnTo>
                    <a:pt x="177165" y="26670"/>
                  </a:lnTo>
                  <a:lnTo>
                    <a:pt x="179070" y="360997"/>
                  </a:lnTo>
                  <a:lnTo>
                    <a:pt x="0" y="3276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7" name="Straight Arrow Connector 104">
              <a:extLst>
                <a:ext uri="{FF2B5EF4-FFF2-40B4-BE49-F238E27FC236}">
                  <a16:creationId xmlns:a16="http://schemas.microsoft.com/office/drawing/2014/main" id="{512570CE-2CB7-4AC0-BC59-2EECD66E3AFD}"/>
                </a:ext>
              </a:extLst>
            </p:cNvPr>
            <p:cNvCxnSpPr/>
            <p:nvPr/>
          </p:nvCxnSpPr>
          <p:spPr>
            <a:xfrm>
              <a:off x="7611434" y="2375433"/>
              <a:ext cx="0" cy="789328"/>
            </a:xfrm>
            <a:prstGeom prst="straightConnector1">
              <a:avLst/>
            </a:prstGeom>
            <a:ln w="12700"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105">
              <a:extLst>
                <a:ext uri="{FF2B5EF4-FFF2-40B4-BE49-F238E27FC236}">
                  <a16:creationId xmlns:a16="http://schemas.microsoft.com/office/drawing/2014/main" id="{C9F261DD-17BD-4509-9D98-804AE3FABDE6}"/>
                </a:ext>
              </a:extLst>
            </p:cNvPr>
            <p:cNvCxnSpPr/>
            <p:nvPr/>
          </p:nvCxnSpPr>
          <p:spPr>
            <a:xfrm>
              <a:off x="7885228" y="2431347"/>
              <a:ext cx="0" cy="736221"/>
            </a:xfrm>
            <a:prstGeom prst="straightConnector1">
              <a:avLst/>
            </a:prstGeom>
            <a:ln w="12700"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106">
              <a:extLst>
                <a:ext uri="{FF2B5EF4-FFF2-40B4-BE49-F238E27FC236}">
                  <a16:creationId xmlns:a16="http://schemas.microsoft.com/office/drawing/2014/main" id="{59CDB48C-FB20-4A76-B3CE-99DAAA79F6E2}"/>
                </a:ext>
              </a:extLst>
            </p:cNvPr>
            <p:cNvCxnSpPr/>
            <p:nvPr/>
          </p:nvCxnSpPr>
          <p:spPr>
            <a:xfrm>
              <a:off x="8157628" y="2431347"/>
              <a:ext cx="0" cy="736221"/>
            </a:xfrm>
            <a:prstGeom prst="straightConnector1">
              <a:avLst/>
            </a:prstGeom>
            <a:ln w="12700"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108">
              <a:extLst>
                <a:ext uri="{FF2B5EF4-FFF2-40B4-BE49-F238E27FC236}">
                  <a16:creationId xmlns:a16="http://schemas.microsoft.com/office/drawing/2014/main" id="{124C1404-8F3D-4FEF-B20F-B23095C21ECA}"/>
                </a:ext>
              </a:extLst>
            </p:cNvPr>
            <p:cNvCxnSpPr/>
            <p:nvPr/>
          </p:nvCxnSpPr>
          <p:spPr>
            <a:xfrm>
              <a:off x="8417792" y="2374720"/>
              <a:ext cx="0" cy="789328"/>
            </a:xfrm>
            <a:prstGeom prst="straightConnector1">
              <a:avLst/>
            </a:prstGeom>
            <a:ln w="12700"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101">
            <a:extLst>
              <a:ext uri="{FF2B5EF4-FFF2-40B4-BE49-F238E27FC236}">
                <a16:creationId xmlns:a16="http://schemas.microsoft.com/office/drawing/2014/main" id="{71399BA5-B6DF-4D6C-854A-938F9C68D5DF}"/>
              </a:ext>
            </a:extLst>
          </p:cNvPr>
          <p:cNvSpPr txBox="1"/>
          <p:nvPr/>
        </p:nvSpPr>
        <p:spPr>
          <a:xfrm>
            <a:off x="5570132" y="2113449"/>
            <a:ext cx="355503" cy="143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92" dirty="0">
                <a:latin typeface="Arial" panose="020B0604020202020204" pitchFamily="34" charset="0"/>
                <a:cs typeface="Arial" panose="020B0604020202020204" pitchFamily="34" charset="0"/>
              </a:rPr>
              <a:t>VNA</a:t>
            </a:r>
          </a:p>
        </p:txBody>
      </p:sp>
      <p:cxnSp>
        <p:nvCxnSpPr>
          <p:cNvPr id="57" name="Straight Arrow Connector 124">
            <a:extLst>
              <a:ext uri="{FF2B5EF4-FFF2-40B4-BE49-F238E27FC236}">
                <a16:creationId xmlns:a16="http://schemas.microsoft.com/office/drawing/2014/main" id="{44429004-F818-4E4B-995B-6AEA582362A7}"/>
              </a:ext>
            </a:extLst>
          </p:cNvPr>
          <p:cNvCxnSpPr>
            <a:cxnSpLocks/>
            <a:stCxn id="29" idx="4"/>
            <a:endCxn id="25" idx="0"/>
          </p:cNvCxnSpPr>
          <p:nvPr/>
        </p:nvCxnSpPr>
        <p:spPr>
          <a:xfrm>
            <a:off x="8183498" y="2315352"/>
            <a:ext cx="309217" cy="8192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30">
            <a:extLst>
              <a:ext uri="{FF2B5EF4-FFF2-40B4-BE49-F238E27FC236}">
                <a16:creationId xmlns:a16="http://schemas.microsoft.com/office/drawing/2014/main" id="{D5BCEC02-27F0-4914-926D-5F817CED0E8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3"/>
          <a:stretch/>
        </p:blipFill>
        <p:spPr>
          <a:xfrm>
            <a:off x="6562414" y="3965801"/>
            <a:ext cx="967720" cy="643401"/>
          </a:xfrm>
          <a:prstGeom prst="rect">
            <a:avLst/>
          </a:prstGeom>
        </p:spPr>
      </p:pic>
      <p:cxnSp>
        <p:nvCxnSpPr>
          <p:cNvPr id="64" name="Straight Arrow Connector 11">
            <a:extLst>
              <a:ext uri="{FF2B5EF4-FFF2-40B4-BE49-F238E27FC236}">
                <a16:creationId xmlns:a16="http://schemas.microsoft.com/office/drawing/2014/main" id="{29BA805E-63F6-4A43-8A96-EE7BB76C03BC}"/>
              </a:ext>
            </a:extLst>
          </p:cNvPr>
          <p:cNvCxnSpPr>
            <a:cxnSpLocks/>
            <a:endCxn id="62" idx="0"/>
          </p:cNvCxnSpPr>
          <p:nvPr/>
        </p:nvCxnSpPr>
        <p:spPr>
          <a:xfrm flipH="1">
            <a:off x="7046275" y="3661700"/>
            <a:ext cx="1003990" cy="3041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Immagine 23">
            <a:extLst>
              <a:ext uri="{FF2B5EF4-FFF2-40B4-BE49-F238E27FC236}">
                <a16:creationId xmlns:a16="http://schemas.microsoft.com/office/drawing/2014/main" id="{65107BD7-AB99-4DA1-BF94-CCD0B85E30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93" y="3411772"/>
            <a:ext cx="1120680" cy="7350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Straight Arrow Connector 124">
            <a:extLst>
              <a:ext uri="{FF2B5EF4-FFF2-40B4-BE49-F238E27FC236}">
                <a16:creationId xmlns:a16="http://schemas.microsoft.com/office/drawing/2014/main" id="{2C243DDA-FE7B-4FD8-9F9F-058785CE6284}"/>
              </a:ext>
            </a:extLst>
          </p:cNvPr>
          <p:cNvCxnSpPr>
            <a:cxnSpLocks/>
            <a:stCxn id="43" idx="1"/>
          </p:cNvCxnSpPr>
          <p:nvPr/>
        </p:nvCxnSpPr>
        <p:spPr>
          <a:xfrm flipH="1">
            <a:off x="6347442" y="2990811"/>
            <a:ext cx="884376" cy="6201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reccia curva 123">
            <a:extLst>
              <a:ext uri="{FF2B5EF4-FFF2-40B4-BE49-F238E27FC236}">
                <a16:creationId xmlns:a16="http://schemas.microsoft.com/office/drawing/2014/main" id="{C757D06E-2D50-48A3-971D-E58ECE6BBC18}"/>
              </a:ext>
            </a:extLst>
          </p:cNvPr>
          <p:cNvSpPr/>
          <p:nvPr/>
        </p:nvSpPr>
        <p:spPr>
          <a:xfrm rot="10800000">
            <a:off x="5970680" y="4861117"/>
            <a:ext cx="522142" cy="5438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167" name="Gruppo 166">
            <a:extLst>
              <a:ext uri="{FF2B5EF4-FFF2-40B4-BE49-F238E27FC236}">
                <a16:creationId xmlns:a16="http://schemas.microsoft.com/office/drawing/2014/main" id="{078A8377-61A5-4CB3-97E6-BF0B6085F058}"/>
              </a:ext>
            </a:extLst>
          </p:cNvPr>
          <p:cNvGrpSpPr/>
          <p:nvPr/>
        </p:nvGrpSpPr>
        <p:grpSpPr>
          <a:xfrm>
            <a:off x="1427914" y="3998794"/>
            <a:ext cx="4355237" cy="2297393"/>
            <a:chOff x="550506" y="3420070"/>
            <a:chExt cx="5267436" cy="2778579"/>
          </a:xfrm>
        </p:grpSpPr>
        <p:pic>
          <p:nvPicPr>
            <p:cNvPr id="126" name="Picture 17">
              <a:extLst>
                <a:ext uri="{FF2B5EF4-FFF2-40B4-BE49-F238E27FC236}">
                  <a16:creationId xmlns:a16="http://schemas.microsoft.com/office/drawing/2014/main" id="{C2FA35BF-A93F-4C92-BDC6-A64039419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383" y="3647979"/>
              <a:ext cx="2710559" cy="2527327"/>
            </a:xfrm>
            <a:prstGeom prst="rect">
              <a:avLst/>
            </a:prstGeom>
          </p:spPr>
        </p:pic>
        <p:pic>
          <p:nvPicPr>
            <p:cNvPr id="127" name="Picture 32">
              <a:extLst>
                <a:ext uri="{FF2B5EF4-FFF2-40B4-BE49-F238E27FC236}">
                  <a16:creationId xmlns:a16="http://schemas.microsoft.com/office/drawing/2014/main" id="{2327BF06-FE7D-418A-BA03-54097C90E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06" y="3661318"/>
              <a:ext cx="2721287" cy="2537331"/>
            </a:xfrm>
            <a:prstGeom prst="rect">
              <a:avLst/>
            </a:prstGeom>
          </p:spPr>
        </p:pic>
        <p:sp>
          <p:nvSpPr>
            <p:cNvPr id="151" name="Rettangolo 150">
              <a:extLst>
                <a:ext uri="{FF2B5EF4-FFF2-40B4-BE49-F238E27FC236}">
                  <a16:creationId xmlns:a16="http://schemas.microsoft.com/office/drawing/2014/main" id="{1BD9B674-6544-4896-8C23-EF93CBF5AD3C}"/>
                </a:ext>
              </a:extLst>
            </p:cNvPr>
            <p:cNvSpPr/>
            <p:nvPr/>
          </p:nvSpPr>
          <p:spPr>
            <a:xfrm>
              <a:off x="1190353" y="3455286"/>
              <a:ext cx="1668679" cy="741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 err="1"/>
                <a:t>Actual</a:t>
              </a:r>
              <a:r>
                <a:rPr lang="it-IT" dirty="0"/>
                <a:t> </a:t>
              </a:r>
              <a:r>
                <a:rPr lang="it-IT" dirty="0" err="1"/>
                <a:t>profile</a:t>
              </a:r>
              <a:endParaRPr lang="it-IT" dirty="0"/>
            </a:p>
          </p:txBody>
        </p:sp>
        <p:sp>
          <p:nvSpPr>
            <p:cNvPr id="152" name="Rettangolo 151">
              <a:extLst>
                <a:ext uri="{FF2B5EF4-FFF2-40B4-BE49-F238E27FC236}">
                  <a16:creationId xmlns:a16="http://schemas.microsoft.com/office/drawing/2014/main" id="{B405B57A-DB9C-44F9-A17E-BD8D0FED0C3E}"/>
                </a:ext>
              </a:extLst>
            </p:cNvPr>
            <p:cNvSpPr/>
            <p:nvPr/>
          </p:nvSpPr>
          <p:spPr>
            <a:xfrm>
              <a:off x="3711758" y="3420070"/>
              <a:ext cx="1623939" cy="741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 err="1"/>
                <a:t>Stroke</a:t>
              </a:r>
              <a:r>
                <a:rPr lang="it-IT" dirty="0"/>
                <a:t> image</a:t>
              </a:r>
            </a:p>
          </p:txBody>
        </p:sp>
        <p:sp>
          <p:nvSpPr>
            <p:cNvPr id="153" name="Ovale 152">
              <a:extLst>
                <a:ext uri="{FF2B5EF4-FFF2-40B4-BE49-F238E27FC236}">
                  <a16:creationId xmlns:a16="http://schemas.microsoft.com/office/drawing/2014/main" id="{6F6F875D-12B7-4E57-A4DC-087793DAA1AC}"/>
                </a:ext>
              </a:extLst>
            </p:cNvPr>
            <p:cNvSpPr/>
            <p:nvPr/>
          </p:nvSpPr>
          <p:spPr>
            <a:xfrm>
              <a:off x="1178689" y="4250268"/>
              <a:ext cx="946616" cy="870495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55" name="Connettore 2 154">
              <a:extLst>
                <a:ext uri="{FF2B5EF4-FFF2-40B4-BE49-F238E27FC236}">
                  <a16:creationId xmlns:a16="http://schemas.microsoft.com/office/drawing/2014/main" id="{D8A036B5-A3A8-4E40-98CB-8503232D75B3}"/>
                </a:ext>
              </a:extLst>
            </p:cNvPr>
            <p:cNvCxnSpPr>
              <a:cxnSpLocks/>
              <a:stCxn id="153" idx="6"/>
            </p:cNvCxnSpPr>
            <p:nvPr/>
          </p:nvCxnSpPr>
          <p:spPr>
            <a:xfrm>
              <a:off x="2125305" y="4685516"/>
              <a:ext cx="1820659" cy="0"/>
            </a:xfrm>
            <a:prstGeom prst="straightConnector1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" name="Segnaposto contenuto 2">
            <a:extLst>
              <a:ext uri="{FF2B5EF4-FFF2-40B4-BE49-F238E27FC236}">
                <a16:creationId xmlns:a16="http://schemas.microsoft.com/office/drawing/2014/main" id="{3D4C5857-0B2C-4CDC-B88F-5603B372D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830" y="1874947"/>
            <a:ext cx="3374330" cy="1729549"/>
          </a:xfrm>
        </p:spPr>
        <p:txBody>
          <a:bodyPr>
            <a:normAutofit/>
          </a:bodyPr>
          <a:lstStyle/>
          <a:p>
            <a:pPr marL="0" indent="0" algn="ctr"/>
            <a:r>
              <a:rPr lang="it-IT" sz="2150" b="1" i="1" dirty="0"/>
              <a:t>Sistema </a:t>
            </a:r>
            <a:r>
              <a:rPr lang="it-IT" sz="2150" b="1" dirty="0"/>
              <a:t>per il rilevamento e monitoraggio dell’ictus cerebrale mediante </a:t>
            </a:r>
            <a:r>
              <a:rPr lang="it-IT" sz="2150" b="1" i="1" dirty="0"/>
              <a:t>imaging a microonde</a:t>
            </a:r>
          </a:p>
        </p:txBody>
      </p: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7430689C-7DEA-42B1-AE3C-A48EC233A360}"/>
              </a:ext>
            </a:extLst>
          </p:cNvPr>
          <p:cNvGrpSpPr/>
          <p:nvPr/>
        </p:nvGrpSpPr>
        <p:grpSpPr>
          <a:xfrm>
            <a:off x="1360370" y="1193967"/>
            <a:ext cx="2448425" cy="279379"/>
            <a:chOff x="1331635" y="343810"/>
            <a:chExt cx="3709027" cy="431546"/>
          </a:xfrm>
        </p:grpSpPr>
        <p:pic>
          <p:nvPicPr>
            <p:cNvPr id="59" name="Picture 1">
              <a:extLst>
                <a:ext uri="{FF2B5EF4-FFF2-40B4-BE49-F238E27FC236}">
                  <a16:creationId xmlns:a16="http://schemas.microsoft.com/office/drawing/2014/main" id="{222AF6AB-8B06-487A-B5B1-F2A4C82A540D}"/>
                </a:ext>
              </a:extLst>
            </p:cNvPr>
            <p:cNvPicPr/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50" t="-2393" r="57085" b="2393"/>
            <a:stretch/>
          </p:blipFill>
          <p:spPr bwMode="auto">
            <a:xfrm>
              <a:off x="3103158" y="367347"/>
              <a:ext cx="714255" cy="3029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Picture 3">
              <a:extLst>
                <a:ext uri="{FF2B5EF4-FFF2-40B4-BE49-F238E27FC236}">
                  <a16:creationId xmlns:a16="http://schemas.microsoft.com/office/drawing/2014/main" id="{81E202EC-7BEC-47C2-A228-FE015EDAAE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331635" y="343810"/>
              <a:ext cx="1675164" cy="35001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63" name="Immagine 1" descr="image003">
              <a:extLst>
                <a:ext uri="{FF2B5EF4-FFF2-40B4-BE49-F238E27FC236}">
                  <a16:creationId xmlns:a16="http://schemas.microsoft.com/office/drawing/2014/main" id="{B511D18D-4C78-42C6-BCF6-143CA238A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389" y="343810"/>
              <a:ext cx="963273" cy="43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0906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neuroglass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1818" y="1749520"/>
            <a:ext cx="4796172" cy="2398087"/>
          </a:xfrm>
          <a:prstGeom prst="rect">
            <a:avLst/>
          </a:prstGeom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3125" y="3368983"/>
            <a:ext cx="2192922" cy="292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18" y="4170728"/>
            <a:ext cx="1820509" cy="13653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96" y="5299319"/>
            <a:ext cx="2316520" cy="993560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5F9D6654-D355-4A83-88D3-A92B22DE33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12" y="1694905"/>
            <a:ext cx="849172" cy="335680"/>
          </a:xfrm>
          <a:prstGeom prst="rect">
            <a:avLst/>
          </a:prstGeom>
        </p:spPr>
      </p:pic>
      <p:pic>
        <p:nvPicPr>
          <p:cNvPr id="8" name="Immagine 4">
            <a:extLst>
              <a:ext uri="{FF2B5EF4-FFF2-40B4-BE49-F238E27FC236}">
                <a16:creationId xmlns:a16="http://schemas.microsoft.com/office/drawing/2014/main" id="{EC771761-C176-473D-8E4B-6564FBAEBE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262" y="1681488"/>
            <a:ext cx="716957" cy="443748"/>
          </a:xfrm>
          <a:prstGeom prst="rect">
            <a:avLst/>
          </a:prstGeom>
        </p:spPr>
      </p:pic>
      <p:pic>
        <p:nvPicPr>
          <p:cNvPr id="9" name="Picture 25">
            <a:extLst>
              <a:ext uri="{FF2B5EF4-FFF2-40B4-BE49-F238E27FC236}">
                <a16:creationId xmlns:a16="http://schemas.microsoft.com/office/drawing/2014/main" id="{5FBE3BA2-CAEB-4A54-9A2B-DECF921542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39" y="2143615"/>
            <a:ext cx="407324" cy="415637"/>
          </a:xfrm>
          <a:prstGeom prst="rect">
            <a:avLst/>
          </a:prstGeom>
        </p:spPr>
      </p:pic>
      <p:pic>
        <p:nvPicPr>
          <p:cNvPr id="10" name="Immagine 3">
            <a:extLst>
              <a:ext uri="{FF2B5EF4-FFF2-40B4-BE49-F238E27FC236}">
                <a16:creationId xmlns:a16="http://schemas.microsoft.com/office/drawing/2014/main" id="{DAE1AA72-D36E-439B-8424-8F39B78424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39" y="2840317"/>
            <a:ext cx="901036" cy="335680"/>
          </a:xfrm>
          <a:prstGeom prst="rect">
            <a:avLst/>
          </a:prstGeom>
        </p:spPr>
      </p:pic>
      <p:pic>
        <p:nvPicPr>
          <p:cNvPr id="11" name="Immagine 10" descr="logo_fonda_tech_medio.jpg">
            <a:extLst>
              <a:ext uri="{FF2B5EF4-FFF2-40B4-BE49-F238E27FC236}">
                <a16:creationId xmlns:a16="http://schemas.microsoft.com/office/drawing/2014/main" id="{7B653685-B607-4CAC-9D21-3FD3A68878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3795" y="2271724"/>
            <a:ext cx="1178171" cy="30436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55D1CCD-39FD-4E68-B34E-8564A46564F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4" b="25183"/>
          <a:stretch/>
        </p:blipFill>
        <p:spPr>
          <a:xfrm>
            <a:off x="8241686" y="2817224"/>
            <a:ext cx="750280" cy="335028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81972085-202E-4DAF-A6EB-9735C7569093}"/>
              </a:ext>
            </a:extLst>
          </p:cNvPr>
          <p:cNvGrpSpPr/>
          <p:nvPr/>
        </p:nvGrpSpPr>
        <p:grpSpPr>
          <a:xfrm>
            <a:off x="1360370" y="1193967"/>
            <a:ext cx="2448425" cy="279379"/>
            <a:chOff x="1331635" y="343810"/>
            <a:chExt cx="3709027" cy="431546"/>
          </a:xfrm>
        </p:grpSpPr>
        <p:pic>
          <p:nvPicPr>
            <p:cNvPr id="15" name="Picture 1">
              <a:extLst>
                <a:ext uri="{FF2B5EF4-FFF2-40B4-BE49-F238E27FC236}">
                  <a16:creationId xmlns:a16="http://schemas.microsoft.com/office/drawing/2014/main" id="{E4075548-B081-4FF8-B187-0CE492970429}"/>
                </a:ext>
              </a:extLst>
            </p:cNvPr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50" t="-2393" r="57085" b="2393"/>
            <a:stretch/>
          </p:blipFill>
          <p:spPr bwMode="auto">
            <a:xfrm>
              <a:off x="3103158" y="367347"/>
              <a:ext cx="714255" cy="3029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473E6A45-98BC-4303-B989-0E63CA618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31635" y="343810"/>
              <a:ext cx="1675164" cy="35001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17" name="Immagine 1" descr="image003">
              <a:extLst>
                <a:ext uri="{FF2B5EF4-FFF2-40B4-BE49-F238E27FC236}">
                  <a16:creationId xmlns:a16="http://schemas.microsoft.com/office/drawing/2014/main" id="{7DF8DFC8-4158-41CC-A2C7-12C42D8AC3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389" y="343810"/>
              <a:ext cx="963273" cy="43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6248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935856" y="3914440"/>
            <a:ext cx="8784976" cy="87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L’Unione europea ha stimato che un utilizzo dei servizi di teleassistenza può </a:t>
            </a:r>
            <a:r>
              <a:rPr lang="it-IT" b="1" dirty="0">
                <a:solidFill>
                  <a:schemeClr val="tx1"/>
                </a:solidFill>
              </a:rPr>
              <a:t>ridurre di 12,5 milioni i giorni di ricovero ospedaliero e di oltre 40 milioni i ricoveri in istituti di lungo-degenza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35856" y="2834320"/>
            <a:ext cx="8352928" cy="87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Diagnosi precoce del rischio di fragilità, migliorando l'attività fisica, la funzione </a:t>
            </a:r>
            <a:r>
              <a:rPr lang="it-IT" dirty="0">
                <a:solidFill>
                  <a:schemeClr val="tx1"/>
                </a:solidFill>
              </a:rPr>
              <a:t>cognitiva, lo stato psicologico, le risorse sociali, la nutrizione, il sonno e il benessere generale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935856" y="5005473"/>
            <a:ext cx="8712968" cy="165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Sperimentare una piattaforma basata su tecnologie ICT (Information and</a:t>
            </a:r>
          </a:p>
          <a:p>
            <a:r>
              <a:rPr lang="it-IT" dirty="0">
                <a:solidFill>
                  <a:schemeClr val="tx1"/>
                </a:solidFill>
              </a:rPr>
              <a:t>Communication Technology) </a:t>
            </a:r>
            <a:r>
              <a:rPr lang="it-IT" b="1" dirty="0">
                <a:solidFill>
                  <a:schemeClr val="tx1"/>
                </a:solidFill>
              </a:rPr>
              <a:t>in grado di rilevare precocemente e con precisione il rischio di fragilità, tramite sensori - da indossare e non, </a:t>
            </a:r>
            <a:r>
              <a:rPr lang="it-IT" dirty="0">
                <a:solidFill>
                  <a:schemeClr val="tx1"/>
                </a:solidFill>
              </a:rPr>
              <a:t>con dati facilmente disponibili nell'ambiente di vita quotidiana degli anziani che riguardano aspetti come le misure  dei parametri vitali, l’andatura e la postura, la qualità del sonno, l’umore, ecc.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23888" y="611485"/>
            <a:ext cx="3725441" cy="1057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solidFill>
                  <a:srgbClr val="0C426F"/>
                </a:solidFill>
                <a:latin typeface="Droid Sans" pitchFamily="32" charset="0"/>
                <a:ea typeface="WenQuanYi Zen Hei" charset="0"/>
                <a:cs typeface="WenQuanYi Zen Hei" charset="0"/>
              </a:rPr>
              <a:t>Active Ageing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6256" y="395461"/>
            <a:ext cx="4442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503808" y="467469"/>
            <a:ext cx="8856984" cy="243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Oltre il 10% delle persone con più di 65 anni ha delle cadute frequenti e oltre gli 80 anni quasi il 60% ha problemi a camminare. Le forme più invalidanti sono quelle di origine neurologica, dovute a problemi del controllo dei movimenti da parte del sistema nervoso.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Tra tutte le cause, quelle più frequenti nell'anziano sono le neuropatie periferiche (18%), il morbo di Parkinson (16%), le patologie cerebro-vascolari (8%) e le atassie cerebellari (6%).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Rettangolo 3"/>
          <p:cNvSpPr/>
          <p:nvPr/>
        </p:nvSpPr>
        <p:spPr>
          <a:xfrm>
            <a:off x="503808" y="2843733"/>
            <a:ext cx="8784976" cy="321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La malattia di Alzheimer rappresenta la più comune forma di demenza legata all’invecchiamento. A causa dell’aumento dell’aspettativa di vita questa malattia, che colpisce la popolazione più anziana, rappresenta un enorme problema sociale.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Almeno </a:t>
            </a:r>
            <a:r>
              <a:rPr lang="it-IT" b="1" dirty="0">
                <a:solidFill>
                  <a:schemeClr val="tx1"/>
                </a:solidFill>
              </a:rPr>
              <a:t>1 milione di Italiani soffrono di questa patologia e senza nuove sostanziali </a:t>
            </a:r>
            <a:r>
              <a:rPr lang="it-IT" dirty="0">
                <a:solidFill>
                  <a:schemeClr val="tx1"/>
                </a:solidFill>
              </a:rPr>
              <a:t>scoperte questo numero potrebbe solo rappresentare la punta dell’iceberg. 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Le stime dell’organizzazione mondiale della Sanità ci dicono che nella prossima generazione i casi di Alzheimer sono destinati ad avere un aumento esponenziale. E i costi diretti e indiretti per il Sistema Sanitario Nazionale non saranno, a breve, più sostenibili.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095750" y="5840413"/>
            <a:ext cx="2103438" cy="1201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575816" y="2279863"/>
            <a:ext cx="9073008" cy="2869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Oltre 25 miliardi di “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things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” connesse in IOT prima del 2020 (stima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Gartner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30% di “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things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” attualmente in IOT riguardano applicazioni per la salute</a:t>
            </a:r>
          </a:p>
          <a:p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Oltre 2 milioni di miliardi di Euro nel mercato globale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IOT-Health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entro il 2025 (stima media)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47824" y="5509770"/>
            <a:ext cx="8331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Internet of things </a:t>
            </a:r>
            <a:r>
              <a:rPr kumimoji="0" lang="it-IT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Internet of everything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9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79437"/>
            <a:ext cx="6475730" cy="9845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/>
          <p:cNvSpPr/>
          <p:nvPr/>
        </p:nvSpPr>
        <p:spPr>
          <a:xfrm>
            <a:off x="3456136" y="1187549"/>
            <a:ext cx="2808312" cy="613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</a:rPr>
              <a:t>IoT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</a:rPr>
              <a:t> e salute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791840" y="1403573"/>
            <a:ext cx="8352928" cy="425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L’età media in Italia e in Europa sta aumentando</a:t>
            </a:r>
            <a:r>
              <a:rPr lang="it-IT" dirty="0">
                <a:solidFill>
                  <a:schemeClr val="tx1"/>
                </a:solidFill>
              </a:rPr>
              <a:t>, con uno sbilanciamento demografico a favore della fascia degli anziani: secondo proiezioni, entro il 2025 oltre il 20% degli europei avrà più di 65 anni e nel 2060 si avrà un aumento del 30% della popolazione di ultra 65enni, con una contemporanea riduzione della popolazione in età lavorativa ed un aumento esponenziale degli ultraottantenni.</a:t>
            </a:r>
          </a:p>
          <a:p>
            <a:endParaRPr lang="it-IT" b="1" dirty="0">
              <a:solidFill>
                <a:schemeClr val="tx1"/>
              </a:solidFill>
            </a:endParaRPr>
          </a:p>
          <a:p>
            <a:endParaRPr lang="it-IT" b="1" dirty="0">
              <a:solidFill>
                <a:schemeClr val="tx1"/>
              </a:solidFill>
            </a:endParaRPr>
          </a:p>
          <a:p>
            <a:r>
              <a:rPr lang="it-IT" b="1" dirty="0">
                <a:solidFill>
                  <a:schemeClr val="tx1"/>
                </a:solidFill>
              </a:rPr>
              <a:t>Ma il problema non riguarda solo l’Europa</a:t>
            </a:r>
            <a:r>
              <a:rPr lang="it-IT" dirty="0">
                <a:solidFill>
                  <a:schemeClr val="tx1"/>
                </a:solidFill>
              </a:rPr>
              <a:t>: secondo un rapporto del Census Bureau, l'ufficio di censimento degli Stati Uniti, entro il 2050 gli oltre 65enni rappresenteranno quasi il 17% degli abitanti del pianeta contro l’8,5% attuale, e sempre secondo queste proiezioni, gli anziani saranno 1,6 miliardi entro il 2050, contro i 617 milioni di oggi.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Rimanere in forma nella mente e nel corpo è quindi un traguardo indispensabile per mantenere una buona qualità di vita anche nell’età avanzata, considerato che l’invecchiamento di per sé non può essere considerato come una malattia.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935856" y="323453"/>
            <a:ext cx="8136904" cy="3737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La popolazione italiana sta quindi progressivamente invecchiando nonostante l'apporto positivo della  dinamica migratoria. La composizione della popolazione per età è destinata a modificarsi gradualmente in direzione di un ulteriore marcato invecchiamento: la percentuale di over sessantacinquenni in Italia, infatti, è la più alta di tutti gli altri paesi dell’Unione Europea (</a:t>
            </a:r>
            <a:r>
              <a:rPr lang="it-IT" b="1" dirty="0">
                <a:solidFill>
                  <a:schemeClr val="tx1"/>
                </a:solidFill>
              </a:rPr>
              <a:t>pari al 21,4% della popolazione contro il 18,5% dell'Eurozona</a:t>
            </a:r>
            <a:r>
              <a:rPr lang="it-IT" dirty="0">
                <a:solidFill>
                  <a:schemeClr val="tx1"/>
                </a:solidFill>
              </a:rPr>
              <a:t>), e il 6,4% ha più di 80, contro una media di 5,1% mentre il tasso di crescita è il più basso (9 contro 10,4).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Il fenomeno è particolarmente accentuato in Liguria, regione in cui il tasso di crescita è del 6,4% mentre gli ultrasessantacinquenni già oggi raggiungono il 28% fino a raggiungere nei prossimi vent'anni il 30,9% della popolazione residente con conseguenti problemi di sostenibilità da parte di un welfare sempre più ridotto.</a:t>
            </a:r>
          </a:p>
        </p:txBody>
      </p:sp>
      <p:sp>
        <p:nvSpPr>
          <p:cNvPr id="5" name="Rettangolo 4"/>
          <p:cNvSpPr/>
          <p:nvPr/>
        </p:nvSpPr>
        <p:spPr>
          <a:xfrm>
            <a:off x="937021" y="4139877"/>
            <a:ext cx="8135739" cy="243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Nonostante l’aspettativa di vita a 65 anni sia anch’essa tra le più alte ed è aumentata nel corso del tempo, per la prima volta si riduce la speranza di vita alla nascita: nel 2015 la speranza di vita per gli uomini è 80,1 anni, per le donne di 84,7 Nel 2014, la speranza di vita alla nascita era pari a 80,3 anni per gli uomini e 85,0 anni per le donne. Inoltre, l’aspettativa di vita in buona salute all’età di 65 anni in Italia è tra le più basse tra i paesi OCSE, con 7 anni senza disabilità per le donne e  circa 8 anni per gli uomini. Inoltre, l’offerta di assistenza di lungo termine agli anziani è inferiore rispetto alla </a:t>
            </a:r>
          </a:p>
          <a:p>
            <a:r>
              <a:rPr lang="it-IT" dirty="0">
                <a:solidFill>
                  <a:schemeClr val="tx1"/>
                </a:solidFill>
              </a:rPr>
              <a:t>maggior parte dei paesi Ocse.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856" y="323453"/>
            <a:ext cx="8281988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7824" y="5508029"/>
            <a:ext cx="8928992" cy="87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Andamento dell’Indice di dipendenza strutturale Comune di Genova (rapporto percentuale tra la popolazione non attiva 0-14 anni e over 65 anni e la popolazione attiva 15-64 anni)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824" y="1187549"/>
            <a:ext cx="8789503" cy="47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864" y="467469"/>
            <a:ext cx="7401257" cy="528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19832" y="1910929"/>
            <a:ext cx="8280920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tx1"/>
                </a:solidFill>
              </a:rPr>
              <a:t>Domicilio sede elettiva per la gestione del paziente anziano con patologia cronica</a:t>
            </a:r>
          </a:p>
          <a:p>
            <a:endParaRPr lang="it-IT" sz="2000" dirty="0">
              <a:solidFill>
                <a:schemeClr val="tx1"/>
              </a:solidFill>
            </a:endParaRPr>
          </a:p>
          <a:p>
            <a:endParaRPr lang="it-IT" sz="2000" dirty="0">
              <a:solidFill>
                <a:schemeClr val="tx1"/>
              </a:solidFill>
            </a:endParaRPr>
          </a:p>
          <a:p>
            <a:r>
              <a:rPr lang="it-IT" sz="2000" dirty="0">
                <a:solidFill>
                  <a:schemeClr val="tx1"/>
                </a:solidFill>
              </a:rPr>
              <a:t>Aumento del concetto della presa in carico, continuità delle cure e comunicazione con l’anziano fragile comorbido e la sua famiglia</a:t>
            </a:r>
          </a:p>
          <a:p>
            <a:endParaRPr lang="it-IT" sz="2000" dirty="0">
              <a:solidFill>
                <a:schemeClr val="tx1"/>
              </a:solidFill>
            </a:endParaRPr>
          </a:p>
          <a:p>
            <a:endParaRPr lang="it-IT" sz="2000" dirty="0">
              <a:solidFill>
                <a:schemeClr val="tx1"/>
              </a:solidFill>
            </a:endParaRPr>
          </a:p>
          <a:p>
            <a:r>
              <a:rPr lang="it-IT" sz="2000" dirty="0">
                <a:solidFill>
                  <a:schemeClr val="tx1"/>
                </a:solidFill>
              </a:rPr>
              <a:t>Conoscenza dei bisogni del singolo , la personalizzazione flessibile</a:t>
            </a:r>
          </a:p>
          <a:p>
            <a:r>
              <a:rPr lang="it-IT" sz="2000" dirty="0">
                <a:solidFill>
                  <a:schemeClr val="tx1"/>
                </a:solidFill>
              </a:rPr>
              <a:t>delle risposte e la cooperazione fra tutti gli attori del percorso di cura</a:t>
            </a:r>
          </a:p>
          <a:p>
            <a:r>
              <a:rPr lang="it-IT" sz="2000" dirty="0">
                <a:solidFill>
                  <a:schemeClr val="tx1"/>
                </a:solidFill>
              </a:rPr>
              <a:t>ed assistenza : dei servizi Sanitari, Socio-Sanitari, Sociali, Volontariato</a:t>
            </a:r>
          </a:p>
          <a:p>
            <a:r>
              <a:rPr lang="it-IT" sz="2000" dirty="0">
                <a:solidFill>
                  <a:schemeClr val="tx1"/>
                </a:solidFill>
              </a:rPr>
              <a:t>e di tutti i professionisti in esso coinvolti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9952" y="683493"/>
            <a:ext cx="5040560" cy="439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tx1"/>
                </a:solidFill>
              </a:rPr>
              <a:t>L’Anziano Fragile.. quali risposte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863848" y="1619597"/>
            <a:ext cx="82809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tx1"/>
                </a:solidFill>
              </a:rPr>
              <a:t>Il domicilio deve essere considerato il luogo privilegiato di permanenza o di rientro tempestivo dall’ospedale, è il luogo dove la persona può</a:t>
            </a:r>
          </a:p>
          <a:p>
            <a:r>
              <a:rPr lang="it-IT" sz="2000" dirty="0">
                <a:solidFill>
                  <a:schemeClr val="tx1"/>
                </a:solidFill>
              </a:rPr>
              <a:t>curarsi o recuperare in modo totale o parziale l’autosufficienza, superata la fase di acuzie e post-acuzie della malattia e l’eventuale periodo di intervento intensivo o estensivo in area riabilitativa.</a:t>
            </a:r>
          </a:p>
          <a:p>
            <a:endParaRPr lang="it-IT" sz="2000" dirty="0">
              <a:solidFill>
                <a:schemeClr val="tx1"/>
              </a:solidFill>
            </a:endParaRPr>
          </a:p>
          <a:p>
            <a:endParaRPr lang="it-IT" sz="2000" dirty="0">
              <a:solidFill>
                <a:schemeClr val="tx1"/>
              </a:solidFill>
            </a:endParaRPr>
          </a:p>
          <a:p>
            <a:endParaRPr lang="it-IT" sz="2000" dirty="0">
              <a:solidFill>
                <a:schemeClr val="tx1"/>
              </a:solidFill>
            </a:endParaRPr>
          </a:p>
          <a:p>
            <a:endParaRPr lang="it-IT" sz="2000" dirty="0">
              <a:solidFill>
                <a:schemeClr val="tx1"/>
              </a:solidFill>
            </a:endParaRPr>
          </a:p>
          <a:p>
            <a:endParaRPr lang="it-IT" sz="2000" dirty="0">
              <a:solidFill>
                <a:schemeClr val="tx1"/>
              </a:solidFill>
            </a:endParaRPr>
          </a:p>
          <a:p>
            <a:r>
              <a:rPr lang="it-IT" sz="2000" dirty="0">
                <a:solidFill>
                  <a:schemeClr val="tx1"/>
                </a:solidFill>
              </a:rPr>
              <a:t>spostare “al domicilio” le attività di assistenza e di cura sia delle persone con fragilità limitate, sia di quelle le cui condizioni di</a:t>
            </a:r>
          </a:p>
          <a:p>
            <a:r>
              <a:rPr lang="it-IT" sz="2000" dirty="0">
                <a:solidFill>
                  <a:schemeClr val="tx1"/>
                </a:solidFill>
              </a:rPr>
              <a:t>autonomia, nel decorso del tempo, divengano critiche.</a:t>
            </a:r>
          </a:p>
          <a:p>
            <a:r>
              <a:rPr lang="it-IT" sz="2000" dirty="0">
                <a:solidFill>
                  <a:schemeClr val="tx1"/>
                </a:solidFill>
              </a:rPr>
              <a:t>Domicilio sede elettiva per la gestione del paziente anziano con patologia cronica</a:t>
            </a:r>
          </a:p>
        </p:txBody>
      </p:sp>
      <p:sp>
        <p:nvSpPr>
          <p:cNvPr id="5" name="Down Arrow 4"/>
          <p:cNvSpPr/>
          <p:nvPr/>
        </p:nvSpPr>
        <p:spPr bwMode="auto">
          <a:xfrm>
            <a:off x="4320232" y="3347789"/>
            <a:ext cx="792088" cy="936104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3888" y="323453"/>
            <a:ext cx="7920880" cy="786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dirty="0">
                <a:solidFill>
                  <a:srgbClr val="000000"/>
                </a:solidFill>
              </a:rPr>
              <a:t>Domicilio sede elettiva per la gestione del paziente anziano con patologia cronica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439912" y="1390146"/>
            <a:ext cx="7920880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tx1"/>
                </a:solidFill>
              </a:rPr>
              <a:t>Una Rete dei Servizi Socio-Sanitari dedicata agli Anziani Fragili deve possedere due fondamentali caratteristiche funzionali:</a:t>
            </a:r>
          </a:p>
          <a:p>
            <a:endParaRPr lang="it-IT" sz="20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  La tempestività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  La personalizzazione</a:t>
            </a:r>
          </a:p>
          <a:p>
            <a:endParaRPr lang="it-IT" sz="2000" dirty="0">
              <a:solidFill>
                <a:schemeClr val="tx1"/>
              </a:solidFill>
            </a:endParaRPr>
          </a:p>
          <a:p>
            <a:r>
              <a:rPr lang="it-IT" sz="2000" dirty="0">
                <a:solidFill>
                  <a:schemeClr val="tx1"/>
                </a:solidFill>
              </a:rPr>
              <a:t>Tempestività, in quanto la dinamicità della non autosufficienza richiede una risposta immediata alle instabili condizioni psico-fisiche del paziente</a:t>
            </a:r>
          </a:p>
          <a:p>
            <a:endParaRPr lang="it-IT" sz="2000" dirty="0">
              <a:solidFill>
                <a:schemeClr val="tx1"/>
              </a:solidFill>
            </a:endParaRPr>
          </a:p>
          <a:p>
            <a:r>
              <a:rPr lang="it-IT" sz="2000" dirty="0">
                <a:solidFill>
                  <a:schemeClr val="tx1"/>
                </a:solidFill>
              </a:rPr>
              <a:t>Personalizzazione per adattare la risposta ai diversi stadi di complessità sanitaria , sociale ed assistenziale che l’anziano incontra durante il processo di invecchiamento ed anche alle caratteristiche sociali ed economiche della sua famiglia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920" y="1331565"/>
            <a:ext cx="2298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0976" y="4355901"/>
            <a:ext cx="22352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2440" y="1403573"/>
            <a:ext cx="2431506" cy="159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 bwMode="auto">
          <a:xfrm>
            <a:off x="4320232" y="1691605"/>
            <a:ext cx="1512168" cy="79208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0800000">
            <a:off x="2304008" y="3203773"/>
            <a:ext cx="720080" cy="936104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8352022">
            <a:off x="4231685" y="3919865"/>
            <a:ext cx="2266005" cy="79208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32400" y="4211885"/>
            <a:ext cx="20162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295896" y="1907629"/>
            <a:ext cx="7200800" cy="327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>
              <a:solidFill>
                <a:schemeClr val="tx1"/>
              </a:solidFill>
            </a:endParaRPr>
          </a:p>
          <a:p>
            <a:r>
              <a:rPr lang="it-IT" sz="2000" dirty="0">
                <a:solidFill>
                  <a:schemeClr val="tx1"/>
                </a:solidFill>
              </a:rPr>
              <a:t>Creare con una flessibilità, proporzionata alle differenti situazioni, delle unità di offerta che anche quando la rete familiare sia rarefatta, residuale o inesistente – risponde adeguatamente alle esigenze sia delle persone con fragilità limitate, sia di quelle le cui condizioni di autonomia, nel decorso del tempo, divengano critiche.</a:t>
            </a:r>
          </a:p>
          <a:p>
            <a:endParaRPr lang="it-IT" sz="2000" dirty="0">
              <a:solidFill>
                <a:schemeClr val="tx1"/>
              </a:solidFill>
            </a:endParaRPr>
          </a:p>
          <a:p>
            <a:r>
              <a:rPr lang="it-IT" sz="2000" dirty="0">
                <a:solidFill>
                  <a:schemeClr val="tx1"/>
                </a:solidFill>
              </a:rPr>
              <a:t>-Potenziando “a domicilio” le attività di assistenza e di cura</a:t>
            </a:r>
          </a:p>
          <a:p>
            <a:endParaRPr lang="it-IT" sz="2000" dirty="0">
              <a:solidFill>
                <a:schemeClr val="tx1"/>
              </a:solidFill>
            </a:endParaRPr>
          </a:p>
          <a:p>
            <a:r>
              <a:rPr lang="it-IT" sz="2000" dirty="0">
                <a:solidFill>
                  <a:schemeClr val="tx1"/>
                </a:solidFill>
              </a:rPr>
              <a:t>-Potenziando la Semiresidenzialità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9912" y="755501"/>
            <a:ext cx="5904656" cy="786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dirty="0">
                <a:solidFill>
                  <a:srgbClr val="000000"/>
                </a:solidFill>
              </a:rPr>
              <a:t>Come rendere accogliente il territorio</a:t>
            </a:r>
          </a:p>
          <a:p>
            <a:pPr lvl="0"/>
            <a:r>
              <a:rPr lang="it-IT" sz="2400" b="1" dirty="0">
                <a:solidFill>
                  <a:srgbClr val="000000"/>
                </a:solidFill>
              </a:rPr>
              <a:t>per gli anziani fragili?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095750" y="5840413"/>
            <a:ext cx="2103438" cy="1201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4752280" y="3275781"/>
            <a:ext cx="5038725" cy="24358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it-IT" dirty="0">
                <a:solidFill>
                  <a:srgbClr val="002060"/>
                </a:solidFill>
                <a:latin typeface="+mn-lt"/>
              </a:rPr>
              <a:t>Sottoreti  interconnesse e sicure per:</a:t>
            </a:r>
          </a:p>
          <a:p>
            <a:endParaRPr lang="it-IT" dirty="0">
              <a:solidFill>
                <a:srgbClr val="002060"/>
              </a:solidFill>
              <a:latin typeface="+mn-lt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+mn-lt"/>
              </a:rPr>
              <a:t>raggruppare  pazienti  seguiti da un ospedale, da un medico o da un generico </a:t>
            </a:r>
            <a:r>
              <a:rPr lang="it-IT" dirty="0" err="1">
                <a:solidFill>
                  <a:srgbClr val="002060"/>
                </a:solidFill>
                <a:latin typeface="+mn-lt"/>
              </a:rPr>
              <a:t>caregiver</a:t>
            </a:r>
            <a:endParaRPr lang="it-IT" dirty="0">
              <a:solidFill>
                <a:srgbClr val="002060"/>
              </a:solidFill>
              <a:latin typeface="+mn-lt"/>
            </a:endParaRPr>
          </a:p>
          <a:p>
            <a:pPr marL="269875" indent="-269875">
              <a:buFont typeface="Arial" pitchFamily="34" charset="0"/>
              <a:buChar char="•"/>
            </a:pPr>
            <a:endParaRPr lang="it-IT" dirty="0">
              <a:solidFill>
                <a:srgbClr val="002060"/>
              </a:solidFill>
              <a:latin typeface="+mn-lt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+mn-lt"/>
              </a:rPr>
              <a:t>raggruppare tutti sensori relativi ad un individuo (Body Area Network)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9792" y="1475581"/>
            <a:ext cx="570861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IOT – Health devices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Smartphones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Smart </a:t>
            </a:r>
            <a:r>
              <a:rPr kumimoji="0" lang="it-IT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Watches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Dispenser di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medicinali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mart pill bottles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Pharmacy On-Chip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Ingestible sensors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Home Monitoring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Sensori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Fitness &amp;Wellbeing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Sensori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under-skin</a:t>
            </a:r>
          </a:p>
        </p:txBody>
      </p:sp>
      <p:sp>
        <p:nvSpPr>
          <p:cNvPr id="8" name="Rettangolo 7"/>
          <p:cNvSpPr/>
          <p:nvPr/>
        </p:nvSpPr>
        <p:spPr>
          <a:xfrm>
            <a:off x="4234153" y="2843733"/>
            <a:ext cx="5846472" cy="4394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+mn-lt"/>
              </a:rPr>
              <a:t>Internet of </a:t>
            </a:r>
            <a:r>
              <a:rPr lang="it-IT" sz="2400" b="1" dirty="0" err="1">
                <a:solidFill>
                  <a:srgbClr val="FF0000"/>
                </a:solidFill>
                <a:latin typeface="+mn-lt"/>
              </a:rPr>
              <a:t>Things</a:t>
            </a:r>
            <a:r>
              <a:rPr lang="it-IT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r>
              <a:rPr lang="it-IT" sz="2400" b="1" dirty="0">
                <a:solidFill>
                  <a:srgbClr val="FF0000"/>
                </a:solidFill>
                <a:latin typeface="+mn-lt"/>
                <a:sym typeface="Wingdings"/>
              </a:rPr>
              <a:t>I</a:t>
            </a:r>
            <a:r>
              <a:rPr lang="it-IT" sz="2400" b="1" dirty="0">
                <a:solidFill>
                  <a:srgbClr val="FF0000"/>
                </a:solidFill>
                <a:latin typeface="+mn-lt"/>
              </a:rPr>
              <a:t>ntranet of </a:t>
            </a:r>
            <a:r>
              <a:rPr lang="it-IT" sz="2400" b="1" dirty="0" err="1">
                <a:solidFill>
                  <a:srgbClr val="FF0000"/>
                </a:solidFill>
                <a:latin typeface="+mn-lt"/>
              </a:rPr>
              <a:t>Things</a:t>
            </a:r>
            <a:r>
              <a:rPr lang="it-IT" sz="2400" b="1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pic>
        <p:nvPicPr>
          <p:cNvPr id="9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79437"/>
            <a:ext cx="6475730" cy="984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80139" y="1876074"/>
            <a:ext cx="7049395" cy="3366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315" b="1" dirty="0" err="1">
                <a:solidFill>
                  <a:schemeClr val="tx1"/>
                </a:solidFill>
              </a:rPr>
              <a:t>M-Health</a:t>
            </a:r>
            <a:r>
              <a:rPr lang="it-IT" sz="2315" b="1" dirty="0">
                <a:solidFill>
                  <a:schemeClr val="tx1"/>
                </a:solidFill>
              </a:rPr>
              <a:t>: il nuovo modello di assistenza socio-sanitaria </a:t>
            </a:r>
          </a:p>
          <a:p>
            <a:endParaRPr lang="it-IT" b="1" dirty="0">
              <a:solidFill>
                <a:schemeClr val="tx1"/>
              </a:solidFill>
            </a:endParaRPr>
          </a:p>
          <a:p>
            <a:pPr algn="just"/>
            <a:r>
              <a:rPr lang="it-IT" dirty="0">
                <a:solidFill>
                  <a:schemeClr val="tx1"/>
                </a:solidFill>
              </a:rPr>
              <a:t>Il paradigma </a:t>
            </a:r>
            <a:r>
              <a:rPr lang="it-IT" b="1" dirty="0">
                <a:solidFill>
                  <a:schemeClr val="tx1"/>
                </a:solidFill>
              </a:rPr>
              <a:t>Mobile </a:t>
            </a:r>
            <a:r>
              <a:rPr lang="it-IT" b="1" dirty="0" err="1">
                <a:solidFill>
                  <a:schemeClr val="tx1"/>
                </a:solidFill>
              </a:rPr>
              <a:t>Health</a:t>
            </a:r>
            <a:r>
              <a:rPr lang="it-IT" b="1" dirty="0">
                <a:solidFill>
                  <a:schemeClr val="tx1"/>
                </a:solidFill>
              </a:rPr>
              <a:t> "</a:t>
            </a:r>
            <a:r>
              <a:rPr lang="it-IT" b="1" i="1" dirty="0" err="1">
                <a:solidFill>
                  <a:schemeClr val="tx1"/>
                </a:solidFill>
              </a:rPr>
              <a:t>mHealth</a:t>
            </a:r>
            <a:r>
              <a:rPr lang="it-IT" b="1" dirty="0">
                <a:solidFill>
                  <a:schemeClr val="tx1"/>
                </a:solidFill>
              </a:rPr>
              <a:t>"</a:t>
            </a:r>
            <a:r>
              <a:rPr lang="it-IT" dirty="0">
                <a:solidFill>
                  <a:schemeClr val="tx1"/>
                </a:solidFill>
              </a:rPr>
              <a:t> indica un nuovo modello di assistenza socio-sanitaria rivolto alla salute e al benessere del cittadino/paziente coinvolgendo: 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pPr marL="147005" indent="-147005">
              <a:buFont typeface="Arial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il cittadino/paziente in modo "proattivo" </a:t>
            </a:r>
          </a:p>
          <a:p>
            <a:pPr marL="147005" indent="-147005">
              <a:buFont typeface="Arial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i dispositivi mobili per l'interazione tra diversi soggetti;</a:t>
            </a:r>
          </a:p>
          <a:p>
            <a:pPr marL="147005" indent="-147005">
              <a:buFont typeface="Arial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le tecnologie multicanale che diventano veri e propri dispositivi medici.</a:t>
            </a:r>
          </a:p>
          <a:p>
            <a:endParaRPr lang="it-IT" dirty="0"/>
          </a:p>
        </p:txBody>
      </p:sp>
      <p:pic>
        <p:nvPicPr>
          <p:cNvPr id="3" name="Picture 2" descr="appheal mHeal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8611" y="5487182"/>
            <a:ext cx="3069468" cy="1726576"/>
          </a:xfrm>
          <a:prstGeom prst="rect">
            <a:avLst/>
          </a:prstGeom>
          <a:noFill/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8BC50B3C-5952-44A2-8FE7-F2FFA787607D}"/>
              </a:ext>
            </a:extLst>
          </p:cNvPr>
          <p:cNvGrpSpPr/>
          <p:nvPr/>
        </p:nvGrpSpPr>
        <p:grpSpPr>
          <a:xfrm>
            <a:off x="1360370" y="1193967"/>
            <a:ext cx="2448425" cy="279379"/>
            <a:chOff x="1331635" y="343810"/>
            <a:chExt cx="3709027" cy="431546"/>
          </a:xfrm>
        </p:grpSpPr>
        <p:pic>
          <p:nvPicPr>
            <p:cNvPr id="11" name="Picture 1">
              <a:extLst>
                <a:ext uri="{FF2B5EF4-FFF2-40B4-BE49-F238E27FC236}">
                  <a16:creationId xmlns:a16="http://schemas.microsoft.com/office/drawing/2014/main" id="{51545750-B1F3-4AC6-A630-905ADB93F995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50" t="-2393" r="57085" b="2393"/>
            <a:stretch/>
          </p:blipFill>
          <p:spPr bwMode="auto">
            <a:xfrm>
              <a:off x="3103158" y="367347"/>
              <a:ext cx="714255" cy="3029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D9EF2A62-4445-49B7-B0A0-B8F7270B3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1635" y="343810"/>
              <a:ext cx="1675164" cy="35001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13" name="Immagine 1" descr="image003">
              <a:extLst>
                <a:ext uri="{FF2B5EF4-FFF2-40B4-BE49-F238E27FC236}">
                  <a16:creationId xmlns:a16="http://schemas.microsoft.com/office/drawing/2014/main" id="{3771F07F-192F-4B2F-A880-B1EC45E0E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389" y="343810"/>
              <a:ext cx="963273" cy="43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746A7D-DB25-4C62-A7C0-AD064221EAA3}"/>
              </a:ext>
            </a:extLst>
          </p:cNvPr>
          <p:cNvSpPr txBox="1"/>
          <p:nvPr/>
        </p:nvSpPr>
        <p:spPr>
          <a:xfrm>
            <a:off x="7907633" y="5998072"/>
            <a:ext cx="1928691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8 novembre 2019</a:t>
            </a:r>
          </a:p>
        </p:txBody>
      </p:sp>
      <p:pic>
        <p:nvPicPr>
          <p:cNvPr id="4" name="Picture 2" descr="CCS">
            <a:extLst>
              <a:ext uri="{FF2B5EF4-FFF2-40B4-BE49-F238E27FC236}">
                <a16:creationId xmlns:a16="http://schemas.microsoft.com/office/drawing/2014/main" id="{12B35A5B-92B9-49CC-90A2-BE6A7EC2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784" y="2309300"/>
            <a:ext cx="8391504" cy="4178969"/>
          </a:xfrm>
          <a:prstGeom prst="rect">
            <a:avLst/>
          </a:prstGeom>
          <a:noFill/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65212C7D-3C90-43FC-B233-A3BEE5199A13}"/>
              </a:ext>
            </a:extLst>
          </p:cNvPr>
          <p:cNvGrpSpPr/>
          <p:nvPr/>
        </p:nvGrpSpPr>
        <p:grpSpPr>
          <a:xfrm>
            <a:off x="1360370" y="1193967"/>
            <a:ext cx="2448425" cy="279379"/>
            <a:chOff x="1331635" y="343810"/>
            <a:chExt cx="3709027" cy="431546"/>
          </a:xfrm>
        </p:grpSpPr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7975CF13-D9C2-413E-B936-B90410339BCC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50" t="-2393" r="57085" b="2393"/>
            <a:stretch/>
          </p:blipFill>
          <p:spPr bwMode="auto">
            <a:xfrm>
              <a:off x="3103158" y="367347"/>
              <a:ext cx="714255" cy="3029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909E434E-E408-44D7-BFD5-AB4602234A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1635" y="343810"/>
              <a:ext cx="1675164" cy="35001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8" name="Immagine 1" descr="image003">
              <a:extLst>
                <a:ext uri="{FF2B5EF4-FFF2-40B4-BE49-F238E27FC236}">
                  <a16:creationId xmlns:a16="http://schemas.microsoft.com/office/drawing/2014/main" id="{9552C218-E635-4638-8EFE-0E43820127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389" y="343810"/>
              <a:ext cx="963273" cy="43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788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nderstanding-the-Market-for-Wearable-Health-and-Fitness-Devices-4-01_52"/>
          <p:cNvPicPr>
            <a:picLocks noChangeAspect="1" noChangeArrowheads="1"/>
          </p:cNvPicPr>
          <p:nvPr/>
        </p:nvPicPr>
        <p:blipFill>
          <a:blip r:embed="rId2" cstate="print"/>
          <a:srcRect b="50557"/>
          <a:stretch>
            <a:fillRect/>
          </a:stretch>
        </p:blipFill>
        <p:spPr bwMode="auto">
          <a:xfrm>
            <a:off x="838167" y="2051645"/>
            <a:ext cx="3858122" cy="4764277"/>
          </a:xfrm>
          <a:prstGeom prst="rect">
            <a:avLst/>
          </a:prstGeom>
          <a:noFill/>
        </p:spPr>
      </p:pic>
      <p:pic>
        <p:nvPicPr>
          <p:cNvPr id="4" name="Picture 2" descr="Understanding-the-Market-for-Wearable-Health-and-Fitness-Devices-4-01_52"/>
          <p:cNvPicPr>
            <a:picLocks noChangeAspect="1" noChangeArrowheads="1"/>
          </p:cNvPicPr>
          <p:nvPr/>
        </p:nvPicPr>
        <p:blipFill>
          <a:blip r:embed="rId2" cstate="print"/>
          <a:srcRect t="49885"/>
          <a:stretch>
            <a:fillRect/>
          </a:stretch>
        </p:blipFill>
        <p:spPr bwMode="auto">
          <a:xfrm>
            <a:off x="4896296" y="1808076"/>
            <a:ext cx="4346162" cy="5439895"/>
          </a:xfrm>
          <a:prstGeom prst="rect">
            <a:avLst/>
          </a:prstGeom>
          <a:noFill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0E544F-B298-4864-9634-AFA453F3B5BC}"/>
              </a:ext>
            </a:extLst>
          </p:cNvPr>
          <p:cNvSpPr txBox="1"/>
          <p:nvPr/>
        </p:nvSpPr>
        <p:spPr>
          <a:xfrm>
            <a:off x="7907633" y="5998072"/>
            <a:ext cx="1928691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8 novembre 2019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8604F324-F156-4505-9FBA-C548D852CF90}"/>
              </a:ext>
            </a:extLst>
          </p:cNvPr>
          <p:cNvGrpSpPr/>
          <p:nvPr/>
        </p:nvGrpSpPr>
        <p:grpSpPr>
          <a:xfrm>
            <a:off x="1360370" y="1193967"/>
            <a:ext cx="2448425" cy="279379"/>
            <a:chOff x="1331635" y="343810"/>
            <a:chExt cx="3709027" cy="431546"/>
          </a:xfrm>
        </p:grpSpPr>
        <p:pic>
          <p:nvPicPr>
            <p:cNvPr id="8" name="Picture 1">
              <a:extLst>
                <a:ext uri="{FF2B5EF4-FFF2-40B4-BE49-F238E27FC236}">
                  <a16:creationId xmlns:a16="http://schemas.microsoft.com/office/drawing/2014/main" id="{7D29E001-0541-4BF1-8817-E3156E60244F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50" t="-2393" r="57085" b="2393"/>
            <a:stretch/>
          </p:blipFill>
          <p:spPr bwMode="auto">
            <a:xfrm>
              <a:off x="3103158" y="367347"/>
              <a:ext cx="714255" cy="3029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9F911FDC-D46F-4E51-AB71-11B240284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1635" y="343810"/>
              <a:ext cx="1675164" cy="35001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10" name="Immagine 1" descr="image003">
              <a:extLst>
                <a:ext uri="{FF2B5EF4-FFF2-40B4-BE49-F238E27FC236}">
                  <a16:creationId xmlns:a16="http://schemas.microsoft.com/office/drawing/2014/main" id="{0E5EFCE2-EF11-4B98-A040-3599168BFC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389" y="343810"/>
              <a:ext cx="963273" cy="43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095750" y="5840413"/>
            <a:ext cx="2103438" cy="1201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0" y="6743700"/>
            <a:ext cx="1457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6" y="6781800"/>
            <a:ext cx="2484438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Immagine 4" descr="Broader &#10;model of &#10;healthcare &#10;Prevention &amp; Wellness &#10;IoT has a far reaching &#10;impact across all &#10;determinants &#10;of health &#10;..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9912" y="1331565"/>
            <a:ext cx="7272808" cy="525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79437"/>
            <a:ext cx="6475730" cy="984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Droid Sans"/>
        <a:ea typeface="WenQuanYi Zen Hei"/>
        <a:cs typeface="WenQuanYi Zen Hei"/>
      </a:majorFont>
      <a:minorFont>
        <a:latin typeface="Droid Sans"/>
        <a:ea typeface="WenQuanYi Zen Hei"/>
        <a:cs typeface="WenQuanYi Zen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6632</TotalTime>
  <Words>2682</Words>
  <Application>Microsoft Office PowerPoint</Application>
  <PresentationFormat>Personalizzato</PresentationFormat>
  <Paragraphs>276</Paragraphs>
  <Slides>49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49</vt:i4>
      </vt:variant>
    </vt:vector>
  </HeadingPairs>
  <TitlesOfParts>
    <vt:vector size="60" baseType="lpstr">
      <vt:lpstr>Arial</vt:lpstr>
      <vt:lpstr>Calibri</vt:lpstr>
      <vt:lpstr>Constantia</vt:lpstr>
      <vt:lpstr>Droid Sans</vt:lpstr>
      <vt:lpstr>Times New Roman</vt:lpstr>
      <vt:lpstr>Wingdings</vt:lpstr>
      <vt:lpstr>Wingdings 2</vt:lpstr>
      <vt:lpstr>Office Theme</vt:lpstr>
      <vt:lpstr>Office Theme</vt:lpstr>
      <vt:lpstr>Office Theme</vt:lpstr>
      <vt:lpstr>Flow</vt:lpstr>
      <vt:lpstr>Presentazione standard di PowerPoint</vt:lpstr>
      <vt:lpstr>Si4Life: La storia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Indoor/Outdoor Detection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</dc:creator>
  <cp:lastModifiedBy>Fabio Lavagetto</cp:lastModifiedBy>
  <cp:revision>179</cp:revision>
  <cp:lastPrinted>1601-01-01T00:00:00Z</cp:lastPrinted>
  <dcterms:created xsi:type="dcterms:W3CDTF">2015-10-26T16:32:25Z</dcterms:created>
  <dcterms:modified xsi:type="dcterms:W3CDTF">2019-12-03T06:18:21Z</dcterms:modified>
</cp:coreProperties>
</file>